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35" r:id="rId2"/>
  </p:sldMasterIdLst>
  <p:notesMasterIdLst>
    <p:notesMasterId r:id="rId65"/>
  </p:notesMasterIdLst>
  <p:sldIdLst>
    <p:sldId id="389" r:id="rId3"/>
    <p:sldId id="387" r:id="rId4"/>
    <p:sldId id="390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400" r:id="rId13"/>
    <p:sldId id="401" r:id="rId14"/>
    <p:sldId id="403" r:id="rId15"/>
    <p:sldId id="404" r:id="rId16"/>
    <p:sldId id="405" r:id="rId17"/>
    <p:sldId id="408" r:id="rId18"/>
    <p:sldId id="409" r:id="rId19"/>
    <p:sldId id="410" r:id="rId20"/>
    <p:sldId id="411" r:id="rId21"/>
    <p:sldId id="413" r:id="rId22"/>
    <p:sldId id="414" r:id="rId23"/>
    <p:sldId id="415" r:id="rId24"/>
    <p:sldId id="425" r:id="rId25"/>
    <p:sldId id="416" r:id="rId26"/>
    <p:sldId id="426" r:id="rId27"/>
    <p:sldId id="427" r:id="rId28"/>
    <p:sldId id="428" r:id="rId29"/>
    <p:sldId id="429" r:id="rId30"/>
    <p:sldId id="430" r:id="rId31"/>
    <p:sldId id="432" r:id="rId32"/>
    <p:sldId id="431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7" r:id="rId45"/>
    <p:sldId id="444" r:id="rId46"/>
    <p:sldId id="450" r:id="rId47"/>
    <p:sldId id="451" r:id="rId48"/>
    <p:sldId id="452" r:id="rId49"/>
    <p:sldId id="453" r:id="rId50"/>
    <p:sldId id="454" r:id="rId51"/>
    <p:sldId id="445" r:id="rId52"/>
    <p:sldId id="456" r:id="rId53"/>
    <p:sldId id="399" r:id="rId54"/>
    <p:sldId id="458" r:id="rId55"/>
    <p:sldId id="457" r:id="rId56"/>
    <p:sldId id="460" r:id="rId57"/>
    <p:sldId id="463" r:id="rId58"/>
    <p:sldId id="459" r:id="rId59"/>
    <p:sldId id="424" r:id="rId60"/>
    <p:sldId id="461" r:id="rId61"/>
    <p:sldId id="391" r:id="rId62"/>
    <p:sldId id="462" r:id="rId63"/>
    <p:sldId id="407" r:id="rId6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389"/>
            <p14:sldId id="387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4"/>
            <p14:sldId id="415"/>
            <p14:sldId id="425"/>
            <p14:sldId id="416"/>
            <p14:sldId id="426"/>
            <p14:sldId id="427"/>
            <p14:sldId id="428"/>
            <p14:sldId id="429"/>
            <p14:sldId id="430"/>
            <p14:sldId id="432"/>
            <p14:sldId id="431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7"/>
            <p14:sldId id="444"/>
            <p14:sldId id="450"/>
            <p14:sldId id="451"/>
            <p14:sldId id="452"/>
            <p14:sldId id="453"/>
            <p14:sldId id="454"/>
            <p14:sldId id="445"/>
            <p14:sldId id="456"/>
            <p14:sldId id="399"/>
            <p14:sldId id="458"/>
            <p14:sldId id="457"/>
            <p14:sldId id="460"/>
            <p14:sldId id="463"/>
            <p14:sldId id="459"/>
            <p14:sldId id="424"/>
            <p14:sldId id="461"/>
            <p14:sldId id="391"/>
            <p14:sldId id="462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03" userDrawn="1">
          <p15:clr>
            <a:srgbClr val="A4A3A4"/>
          </p15:clr>
        </p15:guide>
        <p15:guide id="2" pos="8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C3E0"/>
    <a:srgbClr val="FFCC00"/>
    <a:srgbClr val="FC6767"/>
    <a:srgbClr val="5BCD9D"/>
    <a:srgbClr val="9E64A9"/>
    <a:srgbClr val="CEC9C3"/>
    <a:srgbClr val="CFCAC4"/>
    <a:srgbClr val="F1F3F3"/>
    <a:srgbClr val="FFC000"/>
    <a:srgbClr val="B0A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86320" autoAdjust="0"/>
  </p:normalViewPr>
  <p:slideViewPr>
    <p:cSldViewPr>
      <p:cViewPr varScale="1">
        <p:scale>
          <a:sx n="40" d="100"/>
          <a:sy n="40" d="100"/>
        </p:scale>
        <p:origin x="86" y="254"/>
      </p:cViewPr>
      <p:guideLst>
        <p:guide orient="horz" pos="6003"/>
        <p:guide pos="8881"/>
      </p:guideLst>
    </p:cSldViewPr>
  </p:slideViewPr>
  <p:outlineViewPr>
    <p:cViewPr>
      <p:scale>
        <a:sx n="33" d="100"/>
        <a:sy n="33" d="100"/>
      </p:scale>
      <p:origin x="0" y="-1315"/>
    </p:cViewPr>
  </p:outlin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adi.sk/d/GPDyRyOPxejmK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wiki.yandex-team.ru/presentation/Kak-sdelat-krasivo/" TargetMode="External"/><Relationship Id="rId10" Type="http://schemas.openxmlformats.org/officeDocument/2006/relationships/hyperlink" Target="https://yadi.sk/d/YqwObUZxxesAJ" TargetMode="External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hyperlink" Target="https://patterns.yandex-team.ru/presentation/" TargetMode="External"/><Relationship Id="rId3" Type="http://schemas.openxmlformats.org/officeDocument/2006/relationships/image" Target="../media/image8.tif"/><Relationship Id="rId7" Type="http://schemas.openxmlformats.org/officeDocument/2006/relationships/hyperlink" Target="mailto:presentation@yandex-team.ru" TargetMode="External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adi.sk/d/GPDyRyOPxejmK" TargetMode="External"/><Relationship Id="rId5" Type="http://schemas.openxmlformats.org/officeDocument/2006/relationships/hyperlink" Target="https://yadi.sk/d/nOxB-svrxeoG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ttp://www.istockphoto.com/ru" TargetMode="External"/><Relationship Id="rId9" Type="http://schemas.openxmlformats.org/officeDocument/2006/relationships/hyperlink" Target="https://yadi.sk/d/ZpB_978TwmoNY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1828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5644812" cy="8777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marL="0" marR="0" lvl="1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/>
          </p:nvPr>
        </p:nvSpPr>
        <p:spPr>
          <a:xfrm>
            <a:off x="1143000" y="3048000"/>
            <a:ext cx="22112288" cy="91582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для </a:t>
            </a:r>
            <a:r>
              <a:rPr lang="ru-RU" dirty="0" smtClean="0"/>
              <a:t> вас.</a:t>
            </a: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хорошей </a:t>
            </a:r>
            <a:r>
              <a:rPr dirty="0" smtClean="0"/>
              <a:t>презентации</a:t>
            </a:r>
            <a:r>
              <a:rPr lang="ru-RU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/>
            </a:r>
            <a:br>
              <a:rPr dirty="0" smtClean="0"/>
            </a:br>
            <a:endParaRPr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Чтобы </a:t>
            </a:r>
            <a:r>
              <a:rPr dirty="0"/>
              <a:t>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1448582" cy="6323545"/>
            <a:chOff x="1889206" y="3323550"/>
            <a:chExt cx="21448582" cy="6323545"/>
          </a:xfrm>
        </p:grpSpPr>
        <p:sp>
          <p:nvSpPr>
            <p:cNvPr id="19" name="Shape 238"/>
            <p:cNvSpPr/>
            <p:nvPr/>
          </p:nvSpPr>
          <p:spPr>
            <a:xfrm>
              <a:off x="16033262" y="6983673"/>
              <a:ext cx="6867681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https://wiki.yandex-team.ru/presentation/</a:t>
              </a:r>
              <a:r>
                <a:rPr lang="ru-RU" dirty="0" smtClean="0">
                  <a:solidFill>
                    <a:schemeClr val="tx1"/>
                  </a:solidFill>
                  <a:hlinkClick r:id="rId5"/>
                </a:rPr>
                <a:t/>
              </a:r>
              <a:br>
                <a:rPr lang="ru-RU" dirty="0" smtClean="0">
                  <a:solidFill>
                    <a:schemeClr val="tx1"/>
                  </a:solidFill>
                  <a:hlinkClick r:id="rId5"/>
                </a:rPr>
              </a:br>
              <a:r>
                <a:rPr lang="en-US" dirty="0" smtClean="0">
                  <a:solidFill>
                    <a:schemeClr val="tx1"/>
                  </a:solidFill>
                  <a:hlinkClick r:id="rId5"/>
                </a:rPr>
                <a:t>Kak-sdelat-krasivo/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https://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yadi.sk</a:t>
              </a:r>
              <a:r>
                <a:rPr lang="en-US" dirty="0" smtClean="0">
                  <a:solidFill>
                    <a:srgbClr val="3878BE"/>
                  </a:solidFill>
                  <a:hlinkClick r:id="rId6"/>
                </a:rPr>
                <a:t>/d/</a:t>
              </a:r>
              <a:r>
                <a:rPr lang="en-US" dirty="0" err="1" smtClean="0">
                  <a:solidFill>
                    <a:srgbClr val="3878BE"/>
                  </a:solidFill>
                  <a:hlinkClick r:id="rId6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416101" y="8265579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prescheck@</a:t>
              </a:r>
              <a:endParaRPr lang="en-US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8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26" name="Shape 238"/>
            <p:cNvSpPr/>
            <p:nvPr/>
          </p:nvSpPr>
          <p:spPr>
            <a:xfrm>
              <a:off x="18425612" y="4788600"/>
              <a:ext cx="4912176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https://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yadi.sk</a:t>
              </a:r>
              <a:r>
                <a:rPr lang="en-US" dirty="0" smtClean="0">
                  <a:solidFill>
                    <a:schemeClr val="accent1"/>
                  </a:solidFill>
                  <a:hlinkClick r:id="rId10"/>
                </a:rPr>
                <a:t>/d/</a:t>
              </a:r>
              <a:r>
                <a:rPr lang="en-US" dirty="0" err="1" smtClean="0">
                  <a:solidFill>
                    <a:schemeClr val="accent1"/>
                  </a:solidFill>
                  <a:hlinkClick r:id="rId10"/>
                </a:rPr>
                <a:t>YqwObUZxxesAJ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61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9824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963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9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67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1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9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54000" y="304165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194210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r>
              <a:rPr lang="ru-RU" dirty="0" smtClean="0"/>
              <a:t> 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38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22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93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75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9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9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8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. + 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3048000"/>
            <a:ext cx="22131337" cy="9158287"/>
          </a:xfrm>
        </p:spPr>
        <p:txBody>
          <a:bodyPr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без заголов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5" hasCustomPrompt="1"/>
          </p:nvPr>
        </p:nvSpPr>
        <p:spPr>
          <a:xfrm>
            <a:off x="1143000" y="1143000"/>
            <a:ext cx="22131338" cy="1106593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944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</a:t>
            </a:r>
            <a:r>
              <a:rPr lang="en-US" dirty="0" err="1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8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81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29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black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24382413" cy="1372076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3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69113"/>
            <a:ext cx="24382412" cy="6846887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115674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co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3041650"/>
            <a:ext cx="24382412" cy="1067435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65194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(white)-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0"/>
            <a:ext cx="24382412" cy="13716000"/>
          </a:xfrm>
        </p:spPr>
        <p:txBody>
          <a:bodyPr lIns="1152000" tIns="468000" rIns="1152000" bIns="720000" anchor="t"/>
          <a:lstStyle>
            <a:lvl1pPr marL="0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  <a:defRPr sz="3600" b="0" i="0">
                <a:latin typeface="Verdana" charset="0"/>
                <a:ea typeface="Verdana" charset="0"/>
                <a:cs typeface="Verdana" charset="0"/>
              </a:defRPr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67160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2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партнера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1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21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 2 + 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/>
          <a:p>
            <a:pPr lvl="0"/>
            <a:r>
              <a:rPr lang="ru-RU" dirty="0" smtClean="0"/>
              <a:t>+7 (000) 000 00 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en-US" dirty="0" err="1" smtClean="0"/>
              <a:t>login@yandex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048000" y="5330825"/>
            <a:ext cx="6676578" cy="532197"/>
          </a:xfrm>
          <a:prstGeom prst="rect">
            <a:avLst/>
          </a:prstGeom>
          <a:noFill/>
        </p:spPr>
        <p:txBody>
          <a:bodyPr wrap="square" lIns="38100" tIns="15240" rIns="38100" rtlCol="0">
            <a:spAutoFit/>
          </a:bodyPr>
          <a:lstStyle/>
          <a:p>
            <a:r>
              <a:rPr lang="ru-RU" sz="3000" dirty="0" smtClean="0">
                <a:solidFill>
                  <a:sysClr val="windowText" lastClr="000000"/>
                </a:solidFill>
              </a:rPr>
              <a:t>Контакты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011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8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pic>
        <p:nvPicPr>
          <p:cNvPr id="3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77" y="11186653"/>
            <a:ext cx="1524000" cy="10191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59749" y="11186229"/>
            <a:ext cx="15735600" cy="101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defRPr/>
            </a:pPr>
            <a:r>
              <a:rPr lang="ru-RU" sz="3000" dirty="0" smtClean="0">
                <a:solidFill>
                  <a:srgbClr val="000000"/>
                </a:solidFill>
              </a:rPr>
              <a:t>Коммерческая тайна ООО «Яндекс», 119021, Россия, г. Москва, ул. Льва Толстого, д. 16</a:t>
            </a:r>
            <a:br>
              <a:rPr lang="ru-RU" sz="3000" dirty="0" smtClean="0">
                <a:solidFill>
                  <a:srgbClr val="000000"/>
                </a:solidFill>
              </a:rPr>
            </a:br>
            <a:r>
              <a:rPr lang="en-US" sz="3000" dirty="0" smtClean="0">
                <a:solidFill>
                  <a:srgbClr val="000000"/>
                </a:solidFill>
              </a:rPr>
              <a:t>YANDEX</a:t>
            </a:r>
            <a:r>
              <a:rPr lang="ru-RU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 smtClean="0">
                <a:solidFill>
                  <a:srgbClr val="000000"/>
                </a:solidFill>
              </a:rPr>
              <a:t>Limited Liability Company, 16, Leo Tolstoy St., Moscow 119021, Russia</a:t>
            </a:r>
            <a:endParaRPr lang="ru-RU" sz="3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62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1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стру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Shape 238"/>
          <p:cNvSpPr/>
          <p:nvPr userDrawn="1"/>
        </p:nvSpPr>
        <p:spPr>
          <a:xfrm>
            <a:off x="16002471" y="1869119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Дополнительные материалы для презентаций (слайды с графиками, диаграммами, таблицами, картами, схемами, гаджетами, пиктограммы, иллюстрации и фотографии) находятся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 </a:t>
            </a:r>
            <a:endParaRPr sz="24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Логотипы сервисов для титульного слайда:</a:t>
            </a:r>
          </a:p>
          <a:p>
            <a:pPr>
              <a:tabLst>
                <a:tab pos="5524500" algn="l"/>
              </a:tabLst>
              <a:defRPr sz="2400" baseline="0"/>
            </a:pP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 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 smtClean="0">
                <a:solidFill>
                  <a:srgbClr val="000000"/>
                </a:solidFill>
              </a:rPr>
              <a:t>Можно </a:t>
            </a:r>
            <a:r>
              <a:rPr sz="2400" dirty="0">
                <a:solidFill>
                  <a:srgbClr val="000000"/>
                </a:solidFill>
              </a:rPr>
              <a:t>выбрать фотографию на фотостоке </a:t>
            </a:r>
            <a:r>
              <a:rPr lang="ru-RU" sz="2400" dirty="0" smtClean="0">
                <a:solidFill>
                  <a:srgbClr val="3878BE"/>
                </a:solidFill>
              </a:rPr>
              <a:t/>
            </a:r>
            <a:br>
              <a:rPr lang="ru-RU" sz="2400" dirty="0" smtClean="0">
                <a:solidFill>
                  <a:srgbClr val="3878BE"/>
                </a:solidFill>
              </a:rPr>
            </a:br>
            <a:r>
              <a:rPr lang="ru-RU" sz="2400" dirty="0" smtClean="0">
                <a:solidFill>
                  <a:srgbClr val="3878BE"/>
                </a:solidFill>
              </a:rPr>
              <a:t>                                       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и прислать нам ссылку, </a:t>
            </a: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мы купим её для </a:t>
            </a:r>
            <a:r>
              <a:rPr lang="ru-RU" sz="2400" dirty="0" smtClean="0">
                <a:solidFill>
                  <a:srgbClr val="000000"/>
                </a:solidFill>
              </a:rPr>
              <a:t> вас.</a:t>
            </a: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Подробный рецепт хорошей презентации — </a:t>
            </a:r>
            <a:r>
              <a:rPr lang="ru-RU" sz="2400" dirty="0" smtClean="0">
                <a:solidFill>
                  <a:srgbClr val="000000"/>
                </a:solidFill>
              </a:rPr>
              <a:t/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sz="2400" dirty="0" smtClean="0">
                <a:solidFill>
                  <a:srgbClr val="000000"/>
                </a:solidFill>
              </a:rPr>
              <a:t>на</a:t>
            </a:r>
            <a:endParaRPr lang="ru-RU" sz="2400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/>
            </a:r>
            <a:br>
              <a:rPr sz="24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Если возникли вопросы, напишите </a:t>
            </a:r>
            <a:br>
              <a:rPr lang="ru-RU" sz="2400" dirty="0" smtClean="0">
                <a:solidFill>
                  <a:srgbClr val="000000"/>
                </a:solidFill>
              </a:rPr>
            </a:br>
            <a:r>
              <a:rPr lang="ru-RU" sz="2400" dirty="0" smtClean="0">
                <a:solidFill>
                  <a:srgbClr val="000000"/>
                </a:solidFill>
              </a:rPr>
              <a:t>на</a:t>
            </a:r>
            <a:endParaRPr sz="24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sz="2400" dirty="0">
                <a:solidFill>
                  <a:srgbClr val="000000"/>
                </a:solidFill>
              </a:rPr>
              <a:t>Чтобы мы проверили </a:t>
            </a:r>
            <a:r>
              <a:rPr lang="ru-RU" sz="2400" dirty="0" smtClean="0">
                <a:solidFill>
                  <a:srgbClr val="000000"/>
                </a:solidFill>
              </a:rPr>
              <a:t>вашу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презентацию, </a:t>
            </a:r>
            <a:r>
              <a:rPr sz="2400" dirty="0" smtClean="0">
                <a:solidFill>
                  <a:srgbClr val="000000"/>
                </a:solidFill>
              </a:rPr>
              <a:t>отправь</a:t>
            </a:r>
            <a:r>
              <a:rPr lang="ru-RU" sz="2400" dirty="0" smtClean="0">
                <a:solidFill>
                  <a:srgbClr val="000000"/>
                </a:solidFill>
              </a:rPr>
              <a:t>те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её на </a:t>
            </a:r>
            <a:endParaRPr sz="2400"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aseline="0"/>
            </a:pPr>
            <a:r>
              <a:rPr dirty="0">
                <a:solidFill>
                  <a:srgbClr val="000000"/>
                </a:solidFill>
              </a:rPr>
              <a:t>Н</a:t>
            </a:r>
            <a:r>
              <a:rPr sz="2500" dirty="0">
                <a:solidFill>
                  <a:srgbClr val="000000"/>
                </a:solidFill>
              </a:rPr>
              <a:t>е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z="4200" dirty="0" smtClean="0">
                <a:solidFill>
                  <a:srgbClr val="000000"/>
                </a:solidFill>
              </a:rPr>
              <a:t>из</a:t>
            </a:r>
            <a:r>
              <a:rPr sz="6100" dirty="0" smtClean="0">
                <a:solidFill>
                  <a:srgbClr val="000000"/>
                </a:solidFill>
              </a:rPr>
              <a:t>ме</a:t>
            </a:r>
            <a:r>
              <a:rPr sz="2900" dirty="0" smtClean="0">
                <a:solidFill>
                  <a:srgbClr val="000000"/>
                </a:solidFill>
              </a:rPr>
              <a:t>ня</a:t>
            </a:r>
            <a:r>
              <a:rPr sz="1900" dirty="0" smtClean="0">
                <a:solidFill>
                  <a:srgbClr val="000000"/>
                </a:solidFill>
              </a:rPr>
              <a:t>й</a:t>
            </a:r>
            <a:r>
              <a:rPr lang="ru-RU" sz="3400" dirty="0" smtClean="0">
                <a:solidFill>
                  <a:srgbClr val="000000"/>
                </a:solidFill>
              </a:rPr>
              <a:t>т</a:t>
            </a:r>
            <a:r>
              <a:rPr lang="ru-RU" sz="1800" dirty="0" smtClean="0">
                <a:solidFill>
                  <a:srgbClr val="000000"/>
                </a:solidFill>
              </a:rPr>
              <a:t>е</a:t>
            </a:r>
            <a:r>
              <a:rPr lang="ru-RU" sz="3400" dirty="0" smtClean="0">
                <a:solidFill>
                  <a:srgbClr val="000000"/>
                </a:solidFill>
              </a:rPr>
              <a:t> р</a:t>
            </a:r>
            <a:r>
              <a:rPr sz="6800" dirty="0" smtClean="0">
                <a:solidFill>
                  <a:srgbClr val="000000"/>
                </a:solidFill>
              </a:rPr>
              <a:t>а</a:t>
            </a:r>
            <a:r>
              <a:rPr sz="3400" dirty="0" smtClean="0">
                <a:solidFill>
                  <a:srgbClr val="000000"/>
                </a:solidFill>
              </a:rPr>
              <a:t>з</a:t>
            </a:r>
            <a:r>
              <a:rPr sz="2000" dirty="0" smtClean="0">
                <a:solidFill>
                  <a:srgbClr val="000000"/>
                </a:solidFill>
              </a:rPr>
              <a:t>ме</a:t>
            </a:r>
            <a:r>
              <a:rPr sz="3300" dirty="0" smtClean="0">
                <a:solidFill>
                  <a:srgbClr val="000000"/>
                </a:solidFill>
              </a:rPr>
              <a:t>р</a:t>
            </a:r>
            <a:r>
              <a:rPr sz="2700" dirty="0" smtClean="0">
                <a:solidFill>
                  <a:srgbClr val="000000"/>
                </a:solidFill>
              </a:rPr>
              <a:t>ы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4700" dirty="0">
                <a:solidFill>
                  <a:srgbClr val="000000"/>
                </a:solidFill>
              </a:rPr>
              <a:t>ш</a:t>
            </a:r>
            <a:r>
              <a:rPr sz="3800" dirty="0">
                <a:solidFill>
                  <a:srgbClr val="000000"/>
                </a:solidFill>
              </a:rPr>
              <a:t>р</a:t>
            </a:r>
            <a:r>
              <a:rPr sz="4100" dirty="0">
                <a:solidFill>
                  <a:srgbClr val="000000"/>
                </a:solidFill>
              </a:rPr>
              <a:t>и</a:t>
            </a:r>
            <a:r>
              <a:rPr sz="2400" dirty="0">
                <a:solidFill>
                  <a:srgbClr val="000000"/>
                </a:solidFill>
              </a:rPr>
              <a:t>ф</a:t>
            </a:r>
            <a:r>
              <a:rPr sz="1800" dirty="0">
                <a:solidFill>
                  <a:srgbClr val="000000"/>
                </a:solidFill>
              </a:rPr>
              <a:t>т</a:t>
            </a:r>
            <a:r>
              <a:rPr sz="2400" dirty="0">
                <a:solidFill>
                  <a:srgbClr val="000000"/>
                </a:solidFill>
              </a:rPr>
              <a:t>о</a:t>
            </a:r>
            <a:r>
              <a:rPr sz="3200" dirty="0">
                <a:solidFill>
                  <a:srgbClr val="000000"/>
                </a:solidFill>
              </a:rPr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>
                <a:solidFill>
                  <a:srgbClr val="000000"/>
                </a:solidFill>
              </a:rP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Не </a:t>
            </a:r>
            <a:r>
              <a:rPr dirty="0" smtClean="0">
                <a:solidFill>
                  <a:srgbClr val="000000"/>
                </a:solidFill>
              </a:rPr>
              <a:t>выходи</a:t>
            </a:r>
            <a:r>
              <a:rPr lang="ru-RU" dirty="0" smtClean="0">
                <a:solidFill>
                  <a:srgbClr val="000000"/>
                </a:solidFill>
              </a:rPr>
              <a:t>те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r>
              <a:rPr lang="ru-RU" sz="2400" dirty="0" smtClean="0">
                <a:solidFill>
                  <a:srgbClr val="000000"/>
                </a:solidFill>
              </a:rPr>
              <a:t>технологий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33441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tabLst>
                <a:tab pos="5524500" algn="l"/>
              </a:tabLst>
              <a:defRPr sz="2400" baseline="0"/>
            </a:pPr>
            <a:endParaRPr sz="2400" dirty="0">
              <a:solidFill>
                <a:srgbClr val="000000"/>
              </a:solidFill>
            </a:endParaRP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Не уверены, что и как делать дальше?</a:t>
            </a:r>
          </a:p>
          <a:p>
            <a:pPr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Вот несколько простых советов-рекомендаций</a:t>
            </a:r>
            <a:r>
              <a:rPr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:</a:t>
            </a:r>
            <a:endParaRPr sz="2400" dirty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Привет!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Это шаблон презентации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для выступлений с нашим корпоративным шрифтом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Yandex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Sans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Text</a:t>
            </a: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. 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000000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Перед началом работы убедитесь,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что шрифт уже установлен 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на компьютере. Если нет, то скачать его вместе с инструкцией</a:t>
            </a:r>
            <a:b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</a:b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 установке можно по ссылке: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sz="2400" dirty="0" smtClean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sz="2400" dirty="0" smtClean="0">
                <a:solidFill>
                  <a:srgbClr val="000000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sz="2400" dirty="0">
              <a:solidFill>
                <a:srgbClr val="3878BE"/>
              </a:solidFill>
              <a:latin typeface="Yandex Sans Text Regular"/>
              <a:ea typeface="Yandex Sans Text Regular"/>
              <a:cs typeface="Yandex Sans Text Regular"/>
              <a:sym typeface="Yandex Sans Text Regular"/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1828709">
              <a:spcBef>
                <a:spcPts val="3000"/>
              </a:spcBef>
              <a:spcAft>
                <a:spcPts val="3000"/>
              </a:spcAft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расстановки акцентов пользуйтесь встроенными в шаблон стилями шрифтов: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Для выделения ключевой мысли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выделите абзац текста и нажмите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клавишу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Tab</a:t>
            </a: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, а чтобы  жёлтая линия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не разрывалась, переносите текст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на следующую строку нажатием </a:t>
            </a:r>
          </a:p>
          <a:p>
            <a:pPr marL="0" lvl="1" indent="-720000" defTabSz="1908000"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defRPr/>
            </a:pPr>
            <a:r>
              <a:rPr lang="ru-RU" sz="2400" dirty="0" smtClean="0">
                <a:solidFill>
                  <a:prstClr val="black"/>
                </a:solidFill>
                <a:latin typeface="Yandex Sans Text Regular" pitchFamily="2" charset="-52"/>
              </a:rPr>
              <a:t>клавиши </a:t>
            </a:r>
            <a:r>
              <a:rPr lang="ru-RU" sz="2400" dirty="0" err="1" smtClean="0">
                <a:solidFill>
                  <a:prstClr val="black"/>
                </a:solidFill>
                <a:latin typeface="Yandex Sans Text Regular" pitchFamily="2" charset="-52"/>
              </a:rPr>
              <a:t>Enter</a:t>
            </a:r>
            <a:endParaRPr lang="en-US" dirty="0" smtClean="0">
              <a:solidFill>
                <a:prstClr val="black"/>
              </a:solidFill>
              <a:latin typeface="Yandex Sans Text Regular" pitchFamily="2" charset="-52"/>
            </a:endParaRPr>
          </a:p>
          <a:p>
            <a:pPr marL="1512000" lvl="2" indent="-720000" defTabSz="1828709">
              <a:spcBef>
                <a:spcPts val="3000"/>
              </a:spcBef>
              <a:buSzPct val="150000"/>
              <a:buFont typeface="Yandex Sans Text Light" panose="02000000000000000000" pitchFamily="2" charset="-52"/>
              <a:buChar char="›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маркированного списка выделите текст и дважды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 smtClean="0">
              <a:solidFill>
                <a:prstClr val="black"/>
              </a:solidFill>
            </a:endParaRPr>
          </a:p>
          <a:p>
            <a:pPr marL="1512000" lvl="3" indent="-720000" defTabSz="1828709"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/>
            </a:pPr>
            <a:r>
              <a:rPr lang="ru-RU" sz="2400" dirty="0" smtClean="0">
                <a:solidFill>
                  <a:prstClr val="black"/>
                </a:solidFill>
              </a:rPr>
              <a:t>Для создания нумерованного списка выделите текст и трижды нажмите клавишу </a:t>
            </a:r>
            <a:r>
              <a:rPr lang="ru-RU" sz="2400" dirty="0" err="1" smtClean="0">
                <a:solidFill>
                  <a:prstClr val="black"/>
                </a:solidFill>
              </a:rPr>
              <a:t>Tab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sz="2400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sz="2400" dirty="0" smtClean="0">
                <a:solidFill>
                  <a:srgbClr val="3878BE"/>
                </a:solidFill>
              </a:rPr>
              <a:t> </a:t>
            </a:r>
            <a:endParaRPr lang="ru-RU" sz="2400" dirty="0">
              <a:solidFill>
                <a:srgbClr val="3878BE"/>
              </a:solidFill>
            </a:endParaRPr>
          </a:p>
        </p:txBody>
      </p:sp>
      <p:grpSp>
        <p:nvGrpSpPr>
          <p:cNvPr id="18" name="Группа 17"/>
          <p:cNvGrpSpPr/>
          <p:nvPr userDrawn="1"/>
        </p:nvGrpSpPr>
        <p:grpSpPr>
          <a:xfrm>
            <a:off x="1889206" y="3323550"/>
            <a:ext cx="20986800" cy="6296249"/>
            <a:chOff x="1889206" y="3323550"/>
            <a:chExt cx="20986800" cy="6296249"/>
          </a:xfrm>
        </p:grpSpPr>
        <p:sp>
          <p:nvSpPr>
            <p:cNvPr id="19" name="Shape 238"/>
            <p:cNvSpPr/>
            <p:nvPr/>
          </p:nvSpPr>
          <p:spPr>
            <a:xfrm>
              <a:off x="16414862" y="6983673"/>
              <a:ext cx="6461144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https://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yadi.sk</a:t>
              </a:r>
              <a:r>
                <a:rPr lang="en-US" sz="2400" dirty="0" smtClean="0">
                  <a:solidFill>
                    <a:srgbClr val="000000"/>
                  </a:solidFill>
                  <a:hlinkClick r:id="rId5"/>
                </a:rPr>
                <a:t>/d/</a:t>
              </a:r>
              <a:r>
                <a:rPr lang="en-US" sz="2400" dirty="0" err="1" smtClean="0">
                  <a:solidFill>
                    <a:srgbClr val="000000"/>
                  </a:solidFill>
                  <a:hlinkClick r:id="rId5"/>
                </a:rPr>
                <a:t>nOxB-svrxeoGr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https://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yadi.sk</a:t>
              </a:r>
              <a:r>
                <a:rPr lang="en-US" sz="2400" dirty="0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/d/</a:t>
              </a:r>
              <a:r>
                <a:rPr lang="en-US" sz="2400" dirty="0" err="1" smtClean="0">
                  <a:solidFill>
                    <a:srgbClr val="3878BE"/>
                  </a:solidFill>
                  <a:latin typeface="Yandex Sans Text Regular"/>
                  <a:ea typeface="Yandex Sans Text Regular"/>
                  <a:cs typeface="Yandex Sans Text Regular"/>
                  <a:sym typeface="Yandex Sans Text Regular"/>
                  <a:hlinkClick r:id="rId6"/>
                </a:rPr>
                <a:t>GPDyRyOPxejmK</a:t>
              </a:r>
              <a:endParaRPr sz="2400" dirty="0">
                <a:solidFill>
                  <a:srgbClr val="3878BE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sp>
          <p:nvSpPr>
            <p:cNvPr id="22" name="Shape 238"/>
            <p:cNvSpPr/>
            <p:nvPr/>
          </p:nvSpPr>
          <p:spPr>
            <a:xfrm>
              <a:off x="16388806" y="8292875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</a:t>
              </a:r>
              <a:r>
                <a:rPr lang="en-US" sz="2400" dirty="0">
                  <a:solidFill>
                    <a:srgbClr val="3878BE"/>
                  </a:solidFill>
                  <a:hlinkClick r:id="rId7"/>
                </a:rPr>
                <a:t>@</a:t>
              </a:r>
              <a:endParaRPr lang="en-US" sz="2400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3" name="Shape 238"/>
            <p:cNvSpPr/>
            <p:nvPr/>
          </p:nvSpPr>
          <p:spPr>
            <a:xfrm>
              <a:off x="18296806" y="914760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 smtClean="0">
                  <a:solidFill>
                    <a:srgbClr val="3878BE"/>
                  </a:solidFill>
                  <a:hlinkClick r:id="rId7"/>
                </a:rPr>
                <a:t>presentation@</a:t>
              </a:r>
              <a:endParaRPr lang="en-US" sz="2400" dirty="0" smtClean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sz="2400" dirty="0" smtClean="0">
                  <a:solidFill>
                    <a:srgbClr val="3878BE"/>
                  </a:solidFill>
                </a:rPr>
                <a:t>  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4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000000"/>
                  </a:solidFill>
                  <a:hlinkClick r:id="rId8"/>
                </a:rPr>
                <a:t>patterns.yandex-team.ru/presentation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sz="2400" dirty="0">
                <a:solidFill>
                  <a:srgbClr val="3878BE"/>
                </a:solidFill>
              </a:endParaRPr>
            </a:p>
          </p:txBody>
        </p:sp>
        <p:sp>
          <p:nvSpPr>
            <p:cNvPr id="25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sz="2400" dirty="0">
                  <a:solidFill>
                    <a:srgbClr val="3878BE"/>
                  </a:solidFill>
                  <a:hlinkClick r:id="rId9"/>
                </a:rPr>
                <a:t>https://</a:t>
              </a:r>
              <a:r>
                <a:rPr lang="en-US" sz="2400" dirty="0" smtClean="0">
                  <a:solidFill>
                    <a:srgbClr val="3878BE"/>
                  </a:solidFill>
                  <a:hlinkClick r:id="rId9"/>
                </a:rPr>
                <a:t>yadi.sk/d/ZpB_978TwmoNY</a:t>
              </a:r>
              <a:endParaRPr lang="ru-RU" sz="2400" dirty="0">
                <a:solidFill>
                  <a:srgbClr val="3878BE"/>
                </a:solidFill>
              </a:endParaRPr>
            </a:p>
          </p:txBody>
        </p:sp>
      </p:grp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72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+</a:t>
            </a:r>
            <a:r>
              <a:rPr lang="ru-RU" dirty="0" err="1" smtClean="0"/>
              <a:t>Я.Сервис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Четвёртый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1"/>
            <a:ext cx="22124509" cy="22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24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90000"/>
        </a:lnSpc>
        <a:spcBef>
          <a:spcPts val="1000"/>
        </a:spcBef>
        <a:buFontTx/>
        <a:buNone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adi.sk/d/YqwObUZxxesAJ" TargetMode="External"/><Relationship Id="rId3" Type="http://schemas.openxmlformats.org/officeDocument/2006/relationships/hyperlink" Target="https://wiki.yandex-team.ru/presentation/Kak-sdelat-krasivo/" TargetMode="External"/><Relationship Id="rId7" Type="http://schemas.openxmlformats.org/officeDocument/2006/relationships/hyperlink" Target="https://yadi.sk/d/ZpB_978TwmoNY" TargetMode="External"/><Relationship Id="rId2" Type="http://schemas.openxmlformats.org/officeDocument/2006/relationships/hyperlink" Target="mailto:http://www.istockphoto.com/ru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atterns.yandex-team.ru/presentation/" TargetMode="External"/><Relationship Id="rId5" Type="http://schemas.openxmlformats.org/officeDocument/2006/relationships/hyperlink" Target="mailto:presentation@yandex-team.ru" TargetMode="External"/><Relationship Id="rId4" Type="http://schemas.openxmlformats.org/officeDocument/2006/relationships/hyperlink" Target="https://yadi.sk/d/GPDyRyOPxejm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8"/>
          <p:cNvSpPr/>
          <p:nvPr/>
        </p:nvSpPr>
        <p:spPr>
          <a:xfrm>
            <a:off x="16007207" y="5681620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2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889206" y="3323550"/>
            <a:ext cx="22046066" cy="6323545"/>
            <a:chOff x="1889206" y="3323550"/>
            <a:chExt cx="22046066" cy="6323545"/>
          </a:xfrm>
        </p:grpSpPr>
        <p:sp>
          <p:nvSpPr>
            <p:cNvPr id="4" name="Shape 238"/>
            <p:cNvSpPr/>
            <p:nvPr/>
          </p:nvSpPr>
          <p:spPr>
            <a:xfrm>
              <a:off x="16034400" y="6983208"/>
              <a:ext cx="6868799" cy="9569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3"/>
                </a:rPr>
                <a:t>https://wiki.yandex-team.ru/presentation</a:t>
              </a:r>
              <a:r>
                <a:rPr lang="en-US" dirty="0" smtClean="0">
                  <a:hlinkClick r:id="rId3"/>
                </a:rPr>
                <a:t>/</a:t>
              </a:r>
              <a:r>
                <a:rPr lang="ru-RU" dirty="0" smtClean="0">
                  <a:hlinkClick r:id="rId3"/>
                </a:rPr>
                <a:t/>
              </a:r>
              <a:br>
                <a:rPr lang="ru-RU" dirty="0" smtClean="0">
                  <a:hlinkClick r:id="rId3"/>
                </a:rPr>
              </a:br>
              <a:r>
                <a:rPr lang="en-US" dirty="0" smtClean="0">
                  <a:hlinkClick r:id="rId3"/>
                </a:rPr>
                <a:t>Kak-sdelat-krasivo</a:t>
              </a:r>
              <a:r>
                <a:rPr lang="en-US" dirty="0">
                  <a:hlinkClick r:id="rId3"/>
                </a:rPr>
                <a:t>/</a:t>
              </a:r>
              <a:endParaRPr lang="en-US" dirty="0"/>
            </a:p>
          </p:txBody>
        </p:sp>
        <p:sp>
          <p:nvSpPr>
            <p:cNvPr id="5" name="Shape 250"/>
            <p:cNvSpPr/>
            <p:nvPr/>
          </p:nvSpPr>
          <p:spPr>
            <a:xfrm>
              <a:off x="1889206" y="6701401"/>
              <a:ext cx="5342400" cy="7329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>
                  <a:latin typeface="Yandex Sans Text Regular"/>
                  <a:ea typeface="Yandex Sans Text Regular"/>
                  <a:cs typeface="Yandex Sans Text Regular"/>
                  <a:sym typeface="Yandex Sans Text Regular"/>
                </a:defRPr>
              </a:pPr>
              <a:r>
                <a:rPr lang="en-US" dirty="0">
                  <a:solidFill>
                    <a:srgbClr val="3878BE"/>
                  </a:solidFill>
                  <a:hlinkClick r:id="rId4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4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4"/>
                </a:rPr>
                <a:t>GPDyRyOPxejmK</a:t>
              </a:r>
              <a:endParaRPr dirty="0">
                <a:solidFill>
                  <a:srgbClr val="3878BE"/>
                </a:solidFill>
              </a:endParaRPr>
            </a:p>
          </p:txBody>
        </p:sp>
        <p:sp>
          <p:nvSpPr>
            <p:cNvPr id="9" name="Shape 238"/>
            <p:cNvSpPr/>
            <p:nvPr/>
          </p:nvSpPr>
          <p:spPr>
            <a:xfrm>
              <a:off x="16416101" y="8265580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presentation</a:t>
              </a:r>
              <a:r>
                <a:rPr lang="en-US" dirty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  <a:p>
              <a:pPr>
                <a:tabLst>
                  <a:tab pos="5524500" algn="l"/>
                </a:tabLst>
                <a:defRPr sz="2400" baseline="0"/>
              </a:pPr>
              <a:r>
                <a:rPr lang="ru-RU" dirty="0" smtClean="0">
                  <a:solidFill>
                    <a:srgbClr val="3878BE"/>
                  </a:solidFill>
                </a:rPr>
                <a:t>  </a:t>
              </a: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0" name="Shape 238"/>
            <p:cNvSpPr/>
            <p:nvPr/>
          </p:nvSpPr>
          <p:spPr>
            <a:xfrm>
              <a:off x="18338400" y="9174896"/>
              <a:ext cx="2671199" cy="4721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5"/>
                </a:rPr>
                <a:t>prescheck</a:t>
              </a:r>
              <a:r>
                <a:rPr lang="en-US" dirty="0" smtClean="0">
                  <a:solidFill>
                    <a:srgbClr val="3878BE"/>
                  </a:solidFill>
                  <a:hlinkClick r:id="rId5"/>
                </a:rPr>
                <a:t>@</a:t>
              </a:r>
              <a:endParaRPr lang="en-US" dirty="0">
                <a:solidFill>
                  <a:srgbClr val="3878BE"/>
                </a:solidFill>
              </a:endParaRPr>
            </a:p>
          </p:txBody>
        </p:sp>
        <p:sp>
          <p:nvSpPr>
            <p:cNvPr id="12" name="Shape 238"/>
            <p:cNvSpPr/>
            <p:nvPr/>
          </p:nvSpPr>
          <p:spPr>
            <a:xfrm>
              <a:off x="16414862" y="3323550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tabLst>
                  <a:tab pos="5524500" algn="l"/>
                </a:tabLst>
                <a:defRPr sz="2400" baseline="0"/>
              </a:pPr>
              <a:r>
                <a:rPr lang="en-US" dirty="0">
                  <a:hlinkClick r:id="rId6"/>
                </a:rPr>
                <a:t>patterns.yandex-team.ru/presentation</a:t>
              </a:r>
              <a:endParaRPr lang="en-US" dirty="0"/>
            </a:p>
            <a:p>
              <a:pPr>
                <a:tabLst>
                  <a:tab pos="5524500" algn="l"/>
                </a:tabLst>
                <a:defRPr sz="2400" baseline="0"/>
              </a:pPr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Shape 238"/>
            <p:cNvSpPr/>
            <p:nvPr/>
          </p:nvSpPr>
          <p:spPr>
            <a:xfrm>
              <a:off x="16007207" y="4234173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7"/>
                </a:rPr>
                <a:t>https://</a:t>
              </a:r>
              <a:r>
                <a:rPr lang="en-US" dirty="0" smtClean="0">
                  <a:solidFill>
                    <a:srgbClr val="3878BE"/>
                  </a:solidFill>
                  <a:hlinkClick r:id="rId7"/>
                </a:rPr>
                <a:t>yadi.sk/d/ZpB_978TwmoNY</a:t>
              </a:r>
              <a:endParaRPr lang="ru-RU" dirty="0">
                <a:solidFill>
                  <a:srgbClr val="3878BE"/>
                </a:solidFill>
              </a:endParaRPr>
            </a:p>
          </p:txBody>
        </p:sp>
        <p:sp>
          <p:nvSpPr>
            <p:cNvPr id="14" name="Shape 238"/>
            <p:cNvSpPr/>
            <p:nvPr/>
          </p:nvSpPr>
          <p:spPr>
            <a:xfrm>
              <a:off x="18423584" y="4786258"/>
              <a:ext cx="5511688" cy="562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5524500" algn="l"/>
                </a:tabLst>
                <a:defRPr sz="2400" baseline="0"/>
              </a:pPr>
              <a:r>
                <a:rPr lang="en-US" dirty="0">
                  <a:solidFill>
                    <a:srgbClr val="3878BE"/>
                  </a:solidFill>
                  <a:hlinkClick r:id="rId8"/>
                </a:rPr>
                <a:t>https://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yadi.sk</a:t>
              </a:r>
              <a:r>
                <a:rPr lang="en-US" dirty="0">
                  <a:solidFill>
                    <a:srgbClr val="3878BE"/>
                  </a:solidFill>
                  <a:hlinkClick r:id="rId8"/>
                </a:rPr>
                <a:t>/d/</a:t>
              </a:r>
              <a:r>
                <a:rPr lang="en-US" dirty="0" err="1">
                  <a:solidFill>
                    <a:srgbClr val="3878BE"/>
                  </a:solidFill>
                  <a:hlinkClick r:id="rId8"/>
                </a:rPr>
                <a:t>YqwObUZxxesAJ</a:t>
              </a:r>
              <a:endParaRPr lang="ru-RU" dirty="0">
                <a:solidFill>
                  <a:srgbClr val="3878B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10664747" y="9530401"/>
            <a:ext cx="4579259" cy="22883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0289130" y="3042000"/>
            <a:ext cx="2275200" cy="22752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990191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446744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901547" y="76068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1428006" y="5331213"/>
            <a:ext cx="2289600" cy="2289987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9901606" y="7621200"/>
            <a:ext cx="4579259" cy="15264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0283206" y="9910800"/>
            <a:ext cx="2289600" cy="15264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283206" y="3042000"/>
            <a:ext cx="2289600" cy="228960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809606" y="3805200"/>
            <a:ext cx="2289369" cy="2289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12191206" y="7239213"/>
            <a:ext cx="2289600" cy="22899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901606" y="9910763"/>
            <a:ext cx="4579259" cy="2288399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8756650" y="8766000"/>
            <a:ext cx="6850063" cy="152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07543" y="8384400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инструментов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6388806" y="3043237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мониторингов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42998" y="8385174"/>
            <a:ext cx="6868800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 тестов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24805" y="3042000"/>
            <a:ext cx="6868257" cy="38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0.00336 L -0.2504 -0.0560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1.48148E-6 L 0.36005 -0.5008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2" y="-250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464E-6 4.07407E-6 L 0.31343 -0.25139 " pathEditMode="relative" rAng="0" ptsTypes="AA">
                                      <p:cBhvr>
                                        <p:cTn id="6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2" y="-1256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884E-6 -7.40741E-7 L 0.32867 -0.08345 " pathEditMode="relative" rAng="0" ptsTypes="AA">
                                      <p:cBhvr>
                                        <p:cTn id="7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3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938E-5 0.00011 L -0.26597 0.08356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848E-6 0.00011 L -0.32867 -0.1673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33" y="-83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612E-7 0.00011 L -0.32945 0.2225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2" y="11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-0.37561 1.66667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-0.00058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-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1.66667E-6 L 0.2504 0.3895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0" y="1947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754E-7 3.7037E-7 L -0.37554 0.3901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7" y="19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0.2661 0.22268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4.81481E-6 L -0.26604 0.22268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1113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42E-6 3.14815E-6 L -0.35992 -0.1658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96" y="-8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37561 0.05567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4" y="277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0.43811 0.05532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2" y="27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884E-6 -7.40741E-7 L -0.18784 -0.3339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5" y="-16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0" grpId="0" animBg="1"/>
      <p:bldP spid="30" grpId="1" animBg="1"/>
      <p:bldP spid="25" grpId="0" animBg="1"/>
      <p:bldP spid="25" grpId="1" animBg="1"/>
      <p:bldP spid="26" grpId="0" animBg="1"/>
      <p:bldP spid="26" grpId="1" animBg="1"/>
      <p:bldP spid="7" grpId="0" animBg="1"/>
      <p:bldP spid="7" grpId="1" animBg="1"/>
      <p:bldP spid="3" grpId="0" animBg="1"/>
      <p:bldP spid="3" grpId="1" animBg="1"/>
      <p:bldP spid="3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24" grpId="0" animBg="1"/>
      <p:bldP spid="24" grpId="1" animBg="1"/>
      <p:bldP spid="42" grpId="0" animBg="1"/>
      <p:bldP spid="42" grpId="1" animBg="1"/>
      <p:bldP spid="47" grpId="0" animBg="1"/>
      <p:bldP spid="47" grpId="1" animBg="1"/>
      <p:bldP spid="48" grpId="0" animBg="1"/>
      <p:bldP spid="48" grpId="1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Production – </a:t>
            </a:r>
            <a:r>
              <a:rPr lang="ru-RU" dirty="0" smtClean="0"/>
              <a:t>лишь один из сценариев использования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4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Большая картина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ru-RU" dirty="0" smtClean="0"/>
              <a:t>При проектировании и написании кода следует думать о большой картине</a:t>
            </a:r>
          </a:p>
          <a:p>
            <a:pPr lvl="2"/>
            <a:r>
              <a:rPr lang="ru-RU" dirty="0" smtClean="0"/>
              <a:t>Как я буду это тестировать?</a:t>
            </a:r>
          </a:p>
          <a:p>
            <a:pPr lvl="2"/>
            <a:r>
              <a:rPr lang="ru-RU" dirty="0" smtClean="0"/>
              <a:t>Какие параметры мне надо </a:t>
            </a:r>
            <a:r>
              <a:rPr lang="en-US" dirty="0" smtClean="0"/>
              <a:t>      </a:t>
            </a:r>
            <a:r>
              <a:rPr lang="ru-RU" dirty="0" smtClean="0"/>
              <a:t>будет </a:t>
            </a:r>
            <a:r>
              <a:rPr lang="ru-RU" dirty="0" err="1" smtClean="0"/>
              <a:t>мониторить</a:t>
            </a:r>
            <a:r>
              <a:rPr lang="ru-RU" dirty="0" smtClean="0"/>
              <a:t>?</a:t>
            </a:r>
          </a:p>
          <a:p>
            <a:pPr lvl="2"/>
            <a:r>
              <a:rPr lang="ru-RU" dirty="0" smtClean="0"/>
              <a:t>Какие инструменты мне могут понадобиться?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415722710"/>
              </p:ext>
            </p:extLst>
          </p:nvPr>
        </p:nvGraphicFramePr>
        <p:xfrm>
          <a:off x="12954000" y="4574400"/>
          <a:ext cx="10302876" cy="64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438"/>
                <a:gridCol w="5151438"/>
              </a:tblGrid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en-US" sz="4800" b="0" dirty="0" smtClean="0">
                          <a:solidFill>
                            <a:schemeClr val="tx1"/>
                          </a:solidFill>
                        </a:rPr>
                        <a:t>Production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/>
                          </a:solidFill>
                        </a:rPr>
                        <a:t>Мониторинг</a:t>
                      </a:r>
                      <a:endParaRPr lang="ru-RU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600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Тесты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>
                          <a:solidFill>
                            <a:schemeClr val="tx1"/>
                          </a:solidFill>
                        </a:rPr>
                        <a:t>Инструменты</a:t>
                      </a:r>
                      <a:endParaRPr lang="ru-RU" sz="4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−</a:t>
            </a:r>
            <a:r>
              <a:rPr lang="ru-RU" dirty="0" smtClean="0"/>
              <a:t> Как?</a:t>
            </a:r>
          </a:p>
          <a:p>
            <a:r>
              <a:rPr lang="en-US" dirty="0">
                <a:latin typeface="Times New Roman"/>
                <a:cs typeface="Times New Roman"/>
              </a:rPr>
              <a:t>−</a:t>
            </a:r>
            <a:r>
              <a:rPr lang="ru-RU" dirty="0" smtClean="0"/>
              <a:t> </a:t>
            </a:r>
            <a:r>
              <a:rPr lang="en-US" dirty="0" smtClean="0"/>
              <a:t>Minimize coupling, maximize 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7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coupling, maximize</a:t>
            </a:r>
            <a:r>
              <a:rPr lang="ru-RU" dirty="0" smtClean="0"/>
              <a:t>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1124806" y="3048000"/>
            <a:ext cx="10302875" cy="9158288"/>
          </a:xfrm>
        </p:spPr>
        <p:txBody>
          <a:bodyPr/>
          <a:lstStyle/>
          <a:p>
            <a:r>
              <a:rPr lang="en-US" dirty="0" smtClean="0"/>
              <a:t>Coupling:</a:t>
            </a:r>
          </a:p>
          <a:p>
            <a:pPr lvl="1"/>
            <a:r>
              <a:rPr lang="ru-RU" dirty="0" smtClean="0"/>
              <a:t>Сопряжение</a:t>
            </a:r>
          </a:p>
          <a:p>
            <a:pPr lvl="1"/>
            <a:r>
              <a:rPr lang="ru-RU" dirty="0" smtClean="0"/>
              <a:t>Сцепка</a:t>
            </a:r>
          </a:p>
          <a:p>
            <a:pPr lvl="1"/>
            <a:r>
              <a:rPr lang="ru-RU" dirty="0" smtClean="0"/>
              <a:t>Связанность</a:t>
            </a:r>
            <a:endParaRPr lang="en-US" dirty="0" smtClean="0"/>
          </a:p>
          <a:p>
            <a:pPr lvl="1"/>
            <a:r>
              <a:rPr lang="ru-RU" dirty="0" smtClean="0"/>
              <a:t>Взаимодействие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Cohesion:</a:t>
            </a:r>
          </a:p>
          <a:p>
            <a:pPr lvl="1"/>
            <a:r>
              <a:rPr lang="ru-RU" dirty="0" smtClean="0"/>
              <a:t>Сплочённость</a:t>
            </a:r>
          </a:p>
          <a:p>
            <a:pPr lvl="1"/>
            <a:r>
              <a:rPr lang="ru-RU" dirty="0" smtClean="0"/>
              <a:t>Единение</a:t>
            </a:r>
          </a:p>
          <a:p>
            <a:pPr lvl="1"/>
            <a:r>
              <a:rPr lang="ru-RU" dirty="0" smtClean="0"/>
              <a:t>Связанность</a:t>
            </a:r>
          </a:p>
          <a:p>
            <a:pPr lvl="1"/>
            <a:r>
              <a:rPr lang="ru-RU" dirty="0" smtClean="0"/>
              <a:t>Сцепление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и </a:t>
            </a:r>
            <a:r>
              <a:rPr lang="en-US" dirty="0" smtClean="0"/>
              <a:t>cohesion </a:t>
            </a:r>
            <a:r>
              <a:rPr lang="ru-RU" dirty="0" smtClean="0"/>
              <a:t>в жизни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571" y="3424238"/>
            <a:ext cx="7687733" cy="6486525"/>
          </a:xfrm>
        </p:spPr>
      </p:pic>
      <p:pic>
        <p:nvPicPr>
          <p:cNvPr id="3" name="Рисунок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043"/>
          <a:stretch>
            <a:fillRect/>
          </a:stretch>
        </p:blipFill>
        <p:spPr/>
      </p:pic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Coupling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3880571" y="10290683"/>
            <a:ext cx="7687733" cy="1887403"/>
          </a:xfrm>
        </p:spPr>
        <p:txBody>
          <a:bodyPr/>
          <a:lstStyle/>
          <a:p>
            <a:pPr algn="ctr"/>
            <a:r>
              <a:rPr lang="en-US" dirty="0" smtClean="0"/>
              <a:t>Cohesion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</a:t>
            </a:r>
            <a:r>
              <a:rPr lang="ru-RU" dirty="0"/>
              <a:t>и </a:t>
            </a:r>
            <a:r>
              <a:rPr lang="en-US" dirty="0"/>
              <a:t>cohesion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коде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2191206" cy="8013951"/>
          </a:xfrm>
        </p:spPr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бъект 5"/>
          <p:cNvSpPr txBox="1">
            <a:spLocks/>
          </p:cNvSpPr>
          <p:nvPr/>
        </p:nvSpPr>
        <p:spPr>
          <a:xfrm>
            <a:off x="11809606" y="3042001"/>
            <a:ext cx="12572806" cy="8013600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istream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&gt;&gt;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x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UpdateVector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v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ReadInt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cin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6006" y="11437200"/>
            <a:ext cx="27895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Coupling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64662" y="11437200"/>
            <a:ext cx="289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ysClr val="windowText" lastClr="000000"/>
                </a:solidFill>
              </a:rPr>
              <a:t>Cohesion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Биллинг</a:t>
            </a:r>
            <a:r>
              <a:rPr lang="ru-RU" dirty="0"/>
              <a:t> для мобильного оператора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Снятие денег со счёта клиента за звонок</a:t>
            </a:r>
          </a:p>
          <a:p>
            <a:pPr lvl="2"/>
            <a:r>
              <a:rPr lang="ru-RU" dirty="0" smtClean="0"/>
              <a:t>Вычислить стоимость звонка по его длительности</a:t>
            </a:r>
          </a:p>
          <a:p>
            <a:pPr lvl="2"/>
            <a:r>
              <a:rPr lang="ru-RU" dirty="0" smtClean="0"/>
              <a:t>Списать деньги со счёта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SMS, </a:t>
            </a:r>
            <a:r>
              <a:rPr lang="ru-RU" dirty="0" smtClean="0"/>
              <a:t>если баланс стал отрицательным</a:t>
            </a:r>
          </a:p>
          <a:p>
            <a:r>
              <a:rPr lang="ru-RU" dirty="0" smtClean="0"/>
              <a:t>Пополнение счёта клиента</a:t>
            </a:r>
          </a:p>
          <a:p>
            <a:pPr lvl="2"/>
            <a:r>
              <a:rPr lang="ru-RU" dirty="0" smtClean="0"/>
              <a:t>Зачислить деньги на счёт абонента</a:t>
            </a:r>
          </a:p>
          <a:p>
            <a:pPr lvl="2"/>
            <a:r>
              <a:rPr lang="ru-RU" dirty="0" smtClean="0"/>
              <a:t>Отправить </a:t>
            </a:r>
            <a:r>
              <a:rPr lang="en-US" dirty="0" smtClean="0"/>
              <a:t>SMS </a:t>
            </a:r>
            <a:r>
              <a:rPr lang="ru-RU" dirty="0" smtClean="0"/>
              <a:t>о поступлении денег на счёт</a:t>
            </a:r>
          </a:p>
          <a:p>
            <a:r>
              <a:rPr lang="ru-RU" dirty="0" smtClean="0"/>
              <a:t>Сначала будем думать только о </a:t>
            </a:r>
            <a:r>
              <a:rPr lang="en-US" dirty="0" smtClean="0"/>
              <a:t>production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17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</a:t>
            </a:r>
            <a:r>
              <a:rPr lang="en-US" dirty="0" smtClean="0"/>
              <a:t>production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принцип проектирования классов</a:t>
            </a:r>
          </a:p>
          <a:p>
            <a:pPr lvl="1"/>
            <a:r>
              <a:rPr lang="ru-RU" dirty="0" smtClean="0"/>
              <a:t>Напишем класс, в котором будет всё, что относится к </a:t>
            </a:r>
            <a:r>
              <a:rPr lang="ru-RU" dirty="0" err="1" smtClean="0"/>
              <a:t>биллингу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);</a:t>
            </a:r>
          </a:p>
          <a:p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2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19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private</a:t>
            </a:r>
            <a:r>
              <a:rPr lang="en-US" dirty="0" smtClean="0"/>
              <a:t>: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costPerMinute</a:t>
            </a:r>
            <a:r>
              <a:rPr lang="en-US" dirty="0">
                <a:solidFill>
                  <a:srgbClr val="5BCD9D"/>
                </a:solidFill>
              </a:rPr>
              <a:t>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</a:pPr>
            <a:r>
              <a:rPr lang="en-US" dirty="0"/>
              <a:t>    public: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FFCC00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tariff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private: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class 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void </a:t>
            </a:r>
            <a:r>
              <a:rPr lang="en-US" dirty="0" err="1">
                <a:solidFill>
                  <a:schemeClr val="tx2"/>
                </a:solidFill>
              </a:rPr>
              <a:t>SendSms</a:t>
            </a:r>
            <a:r>
              <a:rPr lang="en-US" dirty="0"/>
              <a:t>(string </a:t>
            </a:r>
            <a:r>
              <a:rPr lang="en-US" dirty="0">
                <a:solidFill>
                  <a:srgbClr val="5BCD9D"/>
                </a:solidFill>
              </a:rPr>
              <a:t>message</a:t>
            </a:r>
            <a:r>
              <a:rPr lang="en-US" dirty="0" smtClean="0"/>
              <a:t>);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       </a:t>
            </a:r>
            <a:r>
              <a:rPr lang="en-US" dirty="0" smtClean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money_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};  </a:t>
            </a:r>
            <a:r>
              <a:rPr lang="en-US" dirty="0">
                <a:solidFill>
                  <a:srgbClr val="72C3E0"/>
                </a:solidFill>
              </a:rPr>
              <a:t>// class Billing::</a:t>
            </a:r>
            <a:r>
              <a:rPr lang="en-US" dirty="0" err="1">
                <a:solidFill>
                  <a:srgbClr val="72C3E0"/>
                </a:solidFill>
              </a:rPr>
              <a:t>UserInfo</a:t>
            </a:r>
            <a:endParaRPr lang="en-US" dirty="0">
              <a:solidFill>
                <a:srgbClr val="72C3E0"/>
              </a:solidFill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};  </a:t>
            </a:r>
            <a:r>
              <a:rPr lang="en-US" dirty="0">
                <a:solidFill>
                  <a:srgbClr val="72C3E0"/>
                </a:solidFill>
              </a:rPr>
              <a:t>// class Billing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0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 tIns="468000"/>
          <a:lstStyle/>
          <a:p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>
                <a:solidFill>
                  <a:srgbClr val="FFCC00"/>
                </a:solidFill>
              </a:rPr>
              <a:t>Billing</a:t>
            </a:r>
            <a:r>
              <a:rPr lang="en-US" dirty="0"/>
              <a:t>(string 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, string 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LoadUsers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usersDatabase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LoadTariffs</a:t>
            </a:r>
            <a:r>
              <a:rPr lang="en-US" dirty="0"/>
              <a:t>(</a:t>
            </a:r>
            <a:r>
              <a:rPr lang="en-US" dirty="0" err="1">
                <a:solidFill>
                  <a:srgbClr val="5BCD9D"/>
                </a:solidFill>
              </a:rPr>
              <a:t>tariffsDatabase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user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&amp;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 =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GetTariff</a:t>
            </a:r>
            <a:r>
              <a:rPr lang="en-US" dirty="0"/>
              <a:t>()];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5BCD9D"/>
                </a:solidFill>
              </a:rPr>
              <a:t>user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ChargePhoneCall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minutes</a:t>
            </a:r>
            <a:r>
              <a:rPr lang="en-US" dirty="0"/>
              <a:t>, </a:t>
            </a:r>
            <a:r>
              <a:rPr lang="en-US" dirty="0">
                <a:solidFill>
                  <a:srgbClr val="5BCD9D"/>
                </a:solidFill>
              </a:rPr>
              <a:t>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::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[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].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9560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101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414713" y="4949825"/>
            <a:ext cx="17552987" cy="72505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схема кода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</a:t>
            </a:r>
            <a:r>
              <a:rPr lang="ru-RU" dirty="0" smtClean="0"/>
              <a:t>повсюду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192000" y="3048000"/>
            <a:ext cx="11082337" cy="8992202"/>
          </a:xfrm>
        </p:spPr>
        <p:txBody>
          <a:bodyPr/>
          <a:lstStyle/>
          <a:p>
            <a:pPr lvl="2"/>
            <a:r>
              <a:rPr lang="ru-RU" dirty="0"/>
              <a:t>Загрузка пользователей из БД</a:t>
            </a:r>
          </a:p>
          <a:p>
            <a:pPr lvl="2"/>
            <a:r>
              <a:rPr lang="ru-RU" dirty="0"/>
              <a:t>Загрузка тарифов из БД</a:t>
            </a:r>
          </a:p>
          <a:p>
            <a:pPr lvl="2"/>
            <a:r>
              <a:rPr lang="ru-RU" dirty="0"/>
              <a:t>Расчёт стоимости звонка</a:t>
            </a:r>
          </a:p>
          <a:p>
            <a:pPr lvl="2"/>
            <a:r>
              <a:rPr lang="ru-RU" dirty="0"/>
              <a:t>Снятие и добавление денег на счёт клиента</a:t>
            </a:r>
          </a:p>
          <a:p>
            <a:pPr lvl="2"/>
            <a:r>
              <a:rPr lang="ru-RU" dirty="0"/>
              <a:t>Отправка SMS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3041650"/>
            <a:ext cx="11809412" cy="9158288"/>
          </a:xfrm>
        </p:spPr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            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9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Протестируем перед релизом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Список тестов</a:t>
            </a:r>
          </a:p>
          <a:p>
            <a:pPr lvl="2"/>
            <a:r>
              <a:rPr lang="ru-RU" dirty="0"/>
              <a:t>ч</a:t>
            </a:r>
            <a:r>
              <a:rPr lang="ru-RU" dirty="0" smtClean="0"/>
              <a:t>ем дольше звонок, тем он дороже</a:t>
            </a:r>
          </a:p>
          <a:p>
            <a:pPr lvl="2"/>
            <a:r>
              <a:rPr lang="ru-RU" dirty="0" smtClean="0"/>
              <a:t>звонок нулевой длины не уменьшает количество денег на счету</a:t>
            </a:r>
          </a:p>
          <a:p>
            <a:pPr lvl="2"/>
            <a:r>
              <a:rPr lang="ru-RU" dirty="0" smtClean="0"/>
              <a:t>пополнение счёта происходит корректно</a:t>
            </a:r>
            <a:endParaRPr lang="ru-RU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159417" y="8385175"/>
            <a:ext cx="6850063" cy="38147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err="1" smtClean="0">
                <a:solidFill>
                  <a:schemeClr val="tx1"/>
                </a:solidFill>
              </a:rPr>
              <a:t>Автотесты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24806" y="3805200"/>
            <a:ext cx="6868257" cy="3052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149" y="3061804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idx="13"/>
          </p:nvPr>
        </p:nvSpPr>
        <p:spPr bwMode="auto"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52000" tIns="720000" rIns="1152000" bIns="72000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ChargePhoneCall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const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 *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tariff.costPerMinute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PhoneCall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minutes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&lt;= 0)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Your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balance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is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Billing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UserInfo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AddMoney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_ 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C6767"/>
                </a:solidFill>
                <a:effectLst/>
                <a:latin typeface="Verdana" panose="020B0604030504040204" pitchFamily="34" charset="0"/>
              </a:rPr>
              <a:t>;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history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push_back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Event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SendSms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Got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9E64A9"/>
                </a:solidFill>
                <a:effectLst/>
                <a:latin typeface="Verdana" panose="020B0604030504040204" pitchFamily="34" charset="0"/>
              </a:rPr>
              <a:t>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to_string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0" y="-19878"/>
            <a:ext cx="24382413" cy="1450987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>
                <a:solidFill>
                  <a:schemeClr val="tx2"/>
                </a:solidFill>
              </a:rPr>
              <a:t>Billing</a:t>
            </a:r>
            <a:r>
              <a:rPr lang="en-US" dirty="0" smtClean="0"/>
              <a:t> {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r>
              <a:rPr lang="en-US" dirty="0" smtClean="0"/>
              <a:t>private:  </a:t>
            </a:r>
            <a:endParaRPr lang="en-US" dirty="0" smtClean="0">
              <a:solidFill>
                <a:srgbClr val="72C3E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smtClean="0"/>
              <a:t>    …</a:t>
            </a:r>
            <a:endParaRPr lang="en-US" dirty="0"/>
          </a:p>
          <a:p>
            <a:r>
              <a:rPr lang="en-US" dirty="0" smtClean="0"/>
              <a:t>     private</a:t>
            </a:r>
            <a:r>
              <a:rPr lang="en-US" dirty="0"/>
              <a:t>:</a:t>
            </a:r>
            <a:endParaRPr lang="ru-RU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5BCD9D"/>
                </a:solidFill>
              </a:rPr>
              <a:t>money_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tariff_</a:t>
            </a:r>
            <a:r>
              <a:rPr lang="en-US" dirty="0"/>
              <a:t>;</a:t>
            </a:r>
          </a:p>
          <a:p>
            <a:r>
              <a:rPr lang="en-US" dirty="0"/>
              <a:t>        vector&lt;</a:t>
            </a:r>
            <a:r>
              <a:rPr lang="en-US" dirty="0">
                <a:solidFill>
                  <a:schemeClr val="tx2"/>
                </a:solidFill>
              </a:rPr>
              <a:t>Event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history_</a:t>
            </a:r>
            <a:r>
              <a:rPr lang="en-US" dirty="0"/>
              <a:t>;</a:t>
            </a:r>
          </a:p>
          <a:p>
            <a:r>
              <a:rPr lang="en-US" dirty="0"/>
              <a:t>    };</a:t>
            </a:r>
            <a:endParaRPr lang="ru-RU" dirty="0" smtClean="0"/>
          </a:p>
          <a:p>
            <a:r>
              <a:rPr lang="en-US" dirty="0" smtClean="0"/>
              <a:t>};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752400"/>
            <a:ext cx="915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};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57606" y="8551770"/>
            <a:ext cx="184731" cy="861774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91964" y="752400"/>
            <a:ext cx="7965642" cy="60939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44752" y="9646069"/>
            <a:ext cx="5546711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UserAccount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87538" y="4913312"/>
            <a:ext cx="533665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struct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Tariff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costPerMinute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};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</a:b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4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2377E-6 -1.11111E-6 L -0.03294 -0.29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" y="-148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_ -=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C6767"/>
                </a:solidFill>
                <a:latin typeface="Verdana" panose="020B0604030504040204" pitchFamily="34" charset="0"/>
              </a:rPr>
              <a:t> * </a:t>
            </a:r>
            <a:r>
              <a:rPr lang="ru-RU" altLang="ru-RU" dirty="0" err="1">
                <a:solidFill>
                  <a:srgbClr val="FC6767"/>
                </a:solidFill>
                <a:latin typeface="Verdana" panose="020B0604030504040204" pitchFamily="34" charset="0"/>
              </a:rPr>
              <a:t>tariff.costPerMinute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_ += </a:t>
            </a:r>
            <a:r>
              <a:rPr lang="ru-RU" altLang="ru-RU" dirty="0" err="1" smtClean="0">
                <a:solidFill>
                  <a:srgbClr val="FC6767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C6767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C6767"/>
              </a:solidFill>
              <a:latin typeface="Verdana" panose="020B0604030504040204" pitchFamily="34" charset="0"/>
            </a:endParaRPr>
          </a:p>
          <a:p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59371" y="1402433"/>
            <a:ext cx="1182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 err="1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59371" y="8807387"/>
            <a:ext cx="7798482" cy="64633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account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_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C00"/>
                </a:solidFill>
                <a:effectLst/>
                <a:latin typeface="Verdana" panose="020B0604030504040204" pitchFamily="34" charset="0"/>
              </a:rPr>
              <a:t>ApplyPayment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5BCD9D"/>
                </a:solidFill>
                <a:effectLst/>
                <a:latin typeface="Verdana" panose="020B0604030504040204" pitchFamily="34" charset="0"/>
              </a:rPr>
              <a:t>rubles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Verdana" panose="020B0604030504040204" pitchFamily="34" charset="0"/>
              </a:rPr>
              <a:t>);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>
          <a:xfrm>
            <a:off x="-107576" y="0"/>
            <a:ext cx="12774706" cy="13720763"/>
          </a:xfrm>
        </p:spPr>
        <p:txBody>
          <a:bodyPr rIns="360000"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TestTalkMorePayMore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{1};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(15) 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(5));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TestNoChargeForZeroMinutes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{10};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ApplyCharge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GetCost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(0));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15);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2572806" y="-8964"/>
            <a:ext cx="12211200" cy="13720763"/>
          </a:xfrm>
          <a:prstGeom prst="rect">
            <a:avLst/>
          </a:prstGeom>
          <a:solidFill>
            <a:schemeClr val="tx1"/>
          </a:solidFill>
        </p:spPr>
        <p:txBody>
          <a:bodyPr vert="horz" lIns="1152000" tIns="468000" rIns="1152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TestPayment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{15};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ApplyPayment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(10);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908B25"/>
                </a:solidFill>
                <a:latin typeface="Verdana" panose="020B0604030504040204" pitchFamily="34" charset="0"/>
              </a:rPr>
              <a:t>assert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== 25);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29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646625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4986" y="3042000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4138" y="4186800"/>
            <a:ext cx="76318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7631243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3816482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21924" y="8002800"/>
            <a:ext cx="3816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243523" y="4186800"/>
            <a:ext cx="7632351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243524" y="8002800"/>
            <a:ext cx="7632482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Фитнес для вашего кода: как держать его в форме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Тренер – Илья </a:t>
            </a:r>
            <a:r>
              <a:rPr lang="ru-RU" dirty="0" smtClean="0"/>
              <a:t>Шишков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4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частично заменили </a:t>
            </a:r>
            <a:r>
              <a:rPr lang="en-US" dirty="0" smtClean="0"/>
              <a:t>coupling…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Расчёт стоимости звонка</a:t>
            </a:r>
          </a:p>
          <a:p>
            <a:pPr lvl="2"/>
            <a:r>
              <a:rPr lang="ru-RU" dirty="0" smtClean="0"/>
              <a:t>Уменьшение баланса клиента</a:t>
            </a:r>
          </a:p>
          <a:p>
            <a:pPr lvl="2"/>
            <a:r>
              <a:rPr lang="ru-RU" dirty="0" smtClean="0"/>
              <a:t>Формирование истории действий пользователя</a:t>
            </a:r>
          </a:p>
          <a:p>
            <a:pPr lvl="2"/>
            <a:r>
              <a:rPr lang="ru-RU" dirty="0" smtClean="0"/>
              <a:t>Отправка </a:t>
            </a:r>
            <a:r>
              <a:rPr lang="en-US" dirty="0" smtClean="0"/>
              <a:t>SMS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-=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*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5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12573000" cy="9158287"/>
          </a:xfrm>
        </p:spPr>
        <p:txBody>
          <a:bodyPr rIns="180000"/>
          <a:lstStyle/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costPerMinute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91440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2954000" y="3048000"/>
            <a:ext cx="10320337" cy="8992202"/>
          </a:xfrm>
          <a:prstGeom prst="rect">
            <a:avLst/>
          </a:prstGeom>
        </p:spPr>
        <p:txBody>
          <a:bodyPr anchor="ctr" anchorCtr="0"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Мы смогли написать юнит-тесты</a:t>
            </a:r>
          </a:p>
          <a:p>
            <a:pPr lvl="2"/>
            <a:r>
              <a:rPr lang="ru-RU" dirty="0" err="1"/>
              <a:t>GetCost</a:t>
            </a:r>
            <a:r>
              <a:rPr lang="ru-RU" dirty="0"/>
              <a:t> может быть сделан виртуальным</a:t>
            </a:r>
          </a:p>
          <a:p>
            <a:pPr lvl="2"/>
            <a:r>
              <a:rPr lang="ru-RU" dirty="0" err="1"/>
              <a:t>ApplyCharge</a:t>
            </a:r>
            <a:r>
              <a:rPr lang="ru-RU" dirty="0"/>
              <a:t> может быть использован для других услуг</a:t>
            </a:r>
          </a:p>
        </p:txBody>
      </p:sp>
    </p:spTree>
    <p:extLst>
      <p:ext uri="{BB962C8B-B14F-4D97-AF65-F5344CB8AC3E}">
        <p14:creationId xmlns:p14="http://schemas.microsoft.com/office/powerpoint/2010/main" val="34272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Выкатили в </a:t>
            </a:r>
            <a:r>
              <a:rPr lang="en-US" dirty="0" smtClean="0"/>
              <a:t>production, </a:t>
            </a:r>
            <a:r>
              <a:rPr lang="ru-RU" dirty="0" smtClean="0"/>
              <a:t>хотим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09413" y="7621588"/>
            <a:ext cx="11464923" cy="4578350"/>
          </a:xfrm>
        </p:spPr>
        <p:txBody>
          <a:bodyPr/>
          <a:lstStyle/>
          <a:p>
            <a:pPr lvl="2"/>
            <a:r>
              <a:rPr lang="ru-RU" dirty="0"/>
              <a:t>Считать количество отправленных </a:t>
            </a:r>
            <a:r>
              <a:rPr lang="en-US" dirty="0"/>
              <a:t>SMS</a:t>
            </a:r>
          </a:p>
          <a:p>
            <a:pPr lvl="2"/>
            <a:r>
              <a:rPr lang="ru-RU" dirty="0" smtClean="0"/>
              <a:t>Для каждого клиента считать сумму потраченных денег</a:t>
            </a:r>
            <a:endParaRPr lang="en-US" dirty="0" smtClean="0"/>
          </a:p>
          <a:p>
            <a:pPr lvl="2"/>
            <a:r>
              <a:rPr lang="ru-RU" dirty="0" smtClean="0"/>
              <a:t>Вывод статистики в формате </a:t>
            </a:r>
            <a:r>
              <a:rPr lang="en-US" dirty="0" smtClean="0"/>
              <a:t>XML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3061804"/>
            <a:ext cx="8393112" cy="417719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Мониторинг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 количество отправленных </a:t>
            </a:r>
            <a:r>
              <a:rPr lang="en-US" dirty="0" smtClean="0"/>
              <a:t>SMS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33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 smtClean="0"/>
              <a:t>class </a:t>
            </a:r>
            <a:r>
              <a:rPr lang="en-US" dirty="0">
                <a:solidFill>
                  <a:schemeClr val="tx2"/>
                </a:solidFill>
              </a:rPr>
              <a:t>Billing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public:</a:t>
            </a:r>
          </a:p>
          <a:p>
            <a:pPr>
              <a:lnSpc>
                <a:spcPct val="125000"/>
              </a:lnSpc>
            </a:pPr>
            <a:r>
              <a:rPr lang="en-US" dirty="0" smtClean="0"/>
              <a:t>    void </a:t>
            </a:r>
            <a:r>
              <a:rPr lang="en-US" dirty="0" err="1">
                <a:solidFill>
                  <a:schemeClr val="tx2"/>
                </a:solidFill>
              </a:rPr>
              <a:t>AddMoney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userId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rubles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dirty="0" smtClean="0"/>
              <a:t>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en-US" dirty="0" smtClean="0"/>
              <a:t> = 0;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23731" y="6175626"/>
            <a:ext cx="7142853" cy="416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private: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void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(string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en-US" dirty="0">
              <a:solidFill>
                <a:srgbClr val="72C3E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25000"/>
              </a:lnSpc>
            </a:pPr>
            <a:r>
              <a:rPr lang="ru-RU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>
              <a:lnSpc>
                <a:spcPct val="125000"/>
              </a:lnSpc>
            </a:pP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</a:t>
            </a:r>
            <a:r>
              <a:rPr lang="en-US" dirty="0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_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116" y="10101363"/>
            <a:ext cx="7635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709">
              <a:lnSpc>
                <a:spcPct val="125000"/>
              </a:lnSpc>
            </a:pP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};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93E-6 3.7037E-6 L 0.00378 0.20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102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55E-6 9.25926E-7 L -0.00065 0.1519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34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6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Считаем количество отправленных </a:t>
            </a:r>
            <a:r>
              <a:rPr lang="en-US" dirty="0"/>
              <a:t>SMS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en-US" dirty="0" smtClean="0"/>
              <a:t>coupling </a:t>
            </a:r>
            <a:r>
              <a:rPr lang="ru-RU" dirty="0" smtClean="0"/>
              <a:t>обработки счёта пользователя и отправки </a:t>
            </a:r>
            <a:r>
              <a:rPr lang="en-US" dirty="0" smtClean="0"/>
              <a:t>SMS</a:t>
            </a:r>
          </a:p>
          <a:p>
            <a:r>
              <a:rPr lang="ru-RU" dirty="0" smtClean="0"/>
              <a:t>Разорвём его – вынесем отправку </a:t>
            </a:r>
            <a:r>
              <a:rPr lang="en-US" dirty="0" smtClean="0"/>
              <a:t>SMS </a:t>
            </a:r>
            <a:r>
              <a:rPr lang="ru-RU" dirty="0" smtClean="0"/>
              <a:t>в </a:t>
            </a:r>
            <a:r>
              <a:rPr lang="en-US" dirty="0" smtClean="0"/>
              <a:t>Billing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push_back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надо увеличить 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Biiling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en-US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smsSent</a:t>
            </a:r>
            <a:r>
              <a:rPr lang="en-US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       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endParaRPr lang="ru-RU" altLang="ru-RU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755" y="2226566"/>
            <a:ext cx="1022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userId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7369" y="7994776"/>
            <a:ext cx="7645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6668" y="7203142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0572" y="7171038"/>
            <a:ext cx="1441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1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18E-8 4.25926E-6 L -0.025 -0.419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2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934E-6 3.14815E-6 L -0.00195 0.05254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2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1620" y="425896"/>
            <a:ext cx="14947875" cy="1172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&lt;=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Your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balance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is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Got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payment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 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+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to_string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20" y="425896"/>
            <a:ext cx="13123273" cy="10895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()];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[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].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SendSms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message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...</a:t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1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Считаем, сколько денег потратил клиент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39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xfrm>
            <a:off x="1" y="3041650"/>
            <a:ext cx="9901237" cy="10679113"/>
          </a:xfrm>
        </p:spPr>
        <p:txBody>
          <a:bodyPr/>
          <a:lstStyle/>
          <a:p>
            <a:pPr>
              <a:lnSpc>
                <a:spcPct val="130000"/>
              </a:lnSpc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9901605" y="3042000"/>
            <a:ext cx="14480807" cy="10679113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68000" rIns="180000" bIns="72000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800" kern="1200" baseline="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2pPr>
            <a:lvl3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3pPr>
            <a:lvl4pPr marL="1512000" indent="-792000" algn="l" defTabSz="1828709" rtl="0" eaLnBrk="1" latinLnBrk="0" hangingPunct="1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InputMono" panose="02000509020000090004" pitchFamily="49" charset="0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3184900"/>
            <a:ext cx="7836569" cy="505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>
              <a:lnSpc>
                <a:spcPct val="13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struct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= 0;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1828709">
              <a:lnSpc>
                <a:spcPct val="13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+=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};</a:t>
            </a:r>
            <a:endParaRPr lang="ru-RU" altLang="ru-RU" dirty="0">
              <a:solidFill>
                <a:srgbClr val="000000"/>
              </a:solidFill>
              <a:latin typeface="Arial" panose="020B0604020202020204" pitchFamily="34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1238" y="3111238"/>
            <a:ext cx="13633540" cy="1009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private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</a:rPr>
              <a:t>UserInfo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5868" y="10335686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8134" y="7466667"/>
            <a:ext cx="124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 }</a:t>
            </a:r>
            <a:endParaRPr lang="ru-RU" sz="50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введения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6606" cy="9158288"/>
          </a:xfrm>
        </p:spPr>
        <p:txBody>
          <a:bodyPr/>
          <a:lstStyle/>
          <a:p>
            <a:r>
              <a:rPr lang="ru-RU" dirty="0" smtClean="0"/>
              <a:t>Мои советы - это</a:t>
            </a:r>
          </a:p>
          <a:p>
            <a:pPr lvl="2"/>
            <a:r>
              <a:rPr lang="ru-RU" dirty="0" smtClean="0"/>
              <a:t>мой личный опыт </a:t>
            </a:r>
            <a:r>
              <a:rPr lang="ru-RU" dirty="0" smtClean="0"/>
              <a:t>работы</a:t>
            </a:r>
            <a:endParaRPr lang="ru-RU" dirty="0" smtClean="0"/>
          </a:p>
          <a:p>
            <a:pPr lvl="2"/>
            <a:r>
              <a:rPr lang="ru-RU" dirty="0" smtClean="0"/>
              <a:t>над </a:t>
            </a:r>
            <a:r>
              <a:rPr lang="en-US" dirty="0" err="1" smtClean="0"/>
              <a:t>realtime</a:t>
            </a:r>
            <a:r>
              <a:rPr lang="en-US" dirty="0" smtClean="0"/>
              <a:t> backend’</a:t>
            </a:r>
            <a:r>
              <a:rPr lang="ru-RU" dirty="0" smtClean="0"/>
              <a:t>ом</a:t>
            </a:r>
            <a:r>
              <a:rPr lang="en-US" dirty="0" smtClean="0"/>
              <a:t>, </a:t>
            </a:r>
            <a:r>
              <a:rPr lang="ru-RU" dirty="0" smtClean="0"/>
              <a:t>который работает </a:t>
            </a:r>
            <a:r>
              <a:rPr lang="ru-RU" dirty="0" smtClean="0"/>
              <a:t>24/7</a:t>
            </a:r>
            <a:endParaRPr lang="ru-RU" dirty="0" smtClean="0"/>
          </a:p>
          <a:p>
            <a:pPr lvl="2"/>
            <a:r>
              <a:rPr lang="ru-RU" dirty="0" smtClean="0"/>
              <a:t>существует, развивается и поддерживается в течение многих лет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::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PrintStatsAsXml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smsSent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sms</a:t>
            </a:r>
            <a:r>
              <a:rPr lang="ru-RU" altLang="ru-RU" dirty="0" smtClean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7964" y="2162242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213" y="2162242"/>
            <a:ext cx="16671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u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().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&lt;&lt; 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"&lt;/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</a:rPr>
              <a:t>spent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</a:rPr>
              <a:t>&gt;"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8747E-7 -4.25926E-6 L 0.00072 0.1240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06538" y="4186239"/>
            <a:ext cx="6105468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4001" y="3117171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5515" y="3159527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38264" y="4186588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06406" y="4186800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6407" y="8002588"/>
            <a:ext cx="2289599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96006" y="8002726"/>
            <a:ext cx="3815385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137649" y="4186588"/>
            <a:ext cx="6105157" cy="381621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37650" y="8002588"/>
            <a:ext cx="6105156" cy="381621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6771021" y="4186800"/>
            <a:ext cx="6104542" cy="76327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6770406" y="4186800"/>
            <a:ext cx="6105157" cy="381621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770349" y="8002588"/>
            <a:ext cx="6105657" cy="3816212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7041" y="3159527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052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Добавили мониторинг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заменили </a:t>
            </a:r>
            <a:r>
              <a:rPr lang="en-US" dirty="0" smtClean="0"/>
              <a:t>coupling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была связана с обработкой счёта клиента</a:t>
            </a:r>
          </a:p>
          <a:p>
            <a:r>
              <a:rPr lang="ru-RU" dirty="0" smtClean="0"/>
              <a:t>на </a:t>
            </a:r>
            <a:r>
              <a:rPr lang="en-US" dirty="0" smtClean="0"/>
              <a:t>cohesion</a:t>
            </a:r>
          </a:p>
          <a:p>
            <a:pPr lvl="1"/>
            <a:r>
              <a:rPr lang="ru-RU" dirty="0" smtClean="0"/>
              <a:t>Отправка </a:t>
            </a:r>
            <a:r>
              <a:rPr lang="en-US" dirty="0" smtClean="0"/>
              <a:t>SMS </a:t>
            </a:r>
            <a:r>
              <a:rPr lang="ru-RU" dirty="0" smtClean="0"/>
              <a:t>выполняется классом </a:t>
            </a:r>
            <a:r>
              <a:rPr lang="en-US" dirty="0" smtClean="0"/>
              <a:t>Billing</a:t>
            </a:r>
          </a:p>
          <a:p>
            <a:r>
              <a:rPr lang="ru-RU" dirty="0" smtClean="0"/>
              <a:t>и смогли добавить мониторинги, не вмешиваясь в логику других компонентов системы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4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24806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7106" y="30420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677" y="7934716"/>
            <a:ext cx="3169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err="1" smtClean="0">
                <a:solidFill>
                  <a:sysClr val="windowText" lastClr="000000"/>
                </a:solidFill>
              </a:rPr>
              <a:t>Автотесты</a:t>
            </a:r>
            <a:endParaRPr lang="ru-RU" sz="48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2889" y="3805200"/>
            <a:ext cx="4197118" cy="15256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22887" y="5330825"/>
            <a:ext cx="4197119" cy="1902127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8766175"/>
            <a:ext cx="4197600" cy="3434225"/>
          </a:xfrm>
          <a:prstGeom prst="rect">
            <a:avLst/>
          </a:prstGeom>
          <a:solidFill>
            <a:srgbClr val="72C3E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22889" y="8766175"/>
            <a:ext cx="4197118" cy="3433763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UserAccount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862175" y="8002588"/>
            <a:ext cx="8393112" cy="419781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Инструменты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60007" y="3805200"/>
            <a:ext cx="4197599" cy="34338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4862407" y="3805200"/>
            <a:ext cx="4197599" cy="3433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UserInfo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06783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Теперь хотим проводить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Хотим провести исследование нового тарифа</a:t>
            </a:r>
            <a:endParaRPr lang="ru-RU" dirty="0"/>
          </a:p>
          <a:p>
            <a:pPr lvl="1"/>
            <a:r>
              <a:rPr lang="ru-RU" dirty="0" smtClean="0"/>
              <a:t>Дать каждому клиенту начальный баланс в 500 рублей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Повторить все действия из его истории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Посчитать </a:t>
            </a:r>
          </a:p>
          <a:p>
            <a:pPr lvl="2"/>
            <a:r>
              <a:rPr lang="ru-RU" dirty="0" smtClean="0"/>
              <a:t>количество потраченных денег</a:t>
            </a:r>
          </a:p>
          <a:p>
            <a:pPr lvl="2"/>
            <a:r>
              <a:rPr lang="ru-RU" dirty="0" smtClean="0"/>
              <a:t>сколько раз баланс оказывался отрицательным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44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Billing </a:t>
            </a:r>
            <a:r>
              <a:rPr lang="ru-RU" dirty="0" smtClean="0"/>
              <a:t>нам не поможет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2"/>
            <a:r>
              <a:rPr lang="en-US" dirty="0" smtClean="0"/>
              <a:t>Coupling </a:t>
            </a:r>
            <a:r>
              <a:rPr lang="ru-RU" dirty="0" smtClean="0"/>
              <a:t>загрузки клиентов и тарифов</a:t>
            </a:r>
            <a:endParaRPr lang="en-US" dirty="0" smtClean="0"/>
          </a:p>
          <a:p>
            <a:pPr lvl="2"/>
            <a:r>
              <a:rPr lang="ru-RU" dirty="0" smtClean="0"/>
              <a:t>Шлёт </a:t>
            </a:r>
            <a:r>
              <a:rPr lang="en-US" dirty="0" smtClean="0"/>
              <a:t>SMS </a:t>
            </a:r>
            <a:r>
              <a:rPr lang="ru-RU" dirty="0" smtClean="0"/>
              <a:t>клиентам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45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" y="5770880"/>
            <a:ext cx="24382412" cy="7945120"/>
          </a:xfrm>
        </p:spPr>
        <p:txBody>
          <a:bodyPr tIns="180000"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}</a:t>
            </a:r>
            <a:endParaRPr lang="ru-RU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rubles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>
                <a:solidFill>
                  <a:schemeClr val="tx2"/>
                </a:solidFill>
              </a:rPr>
              <a:t>LoadUsers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/>
              <a:t>);</a:t>
            </a:r>
          </a:p>
          <a:p>
            <a:pPr>
              <a:lnSpc>
                <a:spcPct val="100000"/>
              </a:lnSpc>
            </a:pPr>
            <a:r>
              <a:rPr lang="en-US" dirty="0"/>
              <a:t>    void </a:t>
            </a:r>
            <a:r>
              <a:rPr lang="en-US" dirty="0" err="1">
                <a:solidFill>
                  <a:schemeClr val="tx2"/>
                </a:solidFill>
              </a:rPr>
              <a:t>LoadTariffs</a:t>
            </a:r>
            <a:r>
              <a:rPr lang="en-US" dirty="0"/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en-US" dirty="0"/>
              <a:t> </a:t>
            </a:r>
            <a:r>
              <a:rPr lang="en-US" dirty="0" err="1">
                <a:solidFill>
                  <a:srgbClr val="5BCD9D"/>
                </a:solidFill>
              </a:rPr>
              <a:t>db</a:t>
            </a:r>
            <a:r>
              <a:rPr lang="en-US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  <a:r>
              <a:rPr lang="en-US" dirty="0"/>
              <a:t>vector&lt;</a:t>
            </a:r>
            <a:r>
              <a:rPr lang="en-US" dirty="0" err="1">
                <a:solidFill>
                  <a:schemeClr val="tx2"/>
                </a:solidFill>
              </a:rPr>
              <a:t>UserInfo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users_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</a:pPr>
            <a:r>
              <a:rPr lang="en-US" dirty="0"/>
              <a:t>    vector&lt;</a:t>
            </a:r>
            <a:r>
              <a:rPr lang="en-US" dirty="0">
                <a:solidFill>
                  <a:schemeClr val="tx2"/>
                </a:solidFill>
              </a:rPr>
              <a:t>Tariff</a:t>
            </a:r>
            <a:r>
              <a:rPr lang="en-US" dirty="0"/>
              <a:t>&gt; </a:t>
            </a:r>
            <a:r>
              <a:rPr lang="en-US" dirty="0">
                <a:solidFill>
                  <a:srgbClr val="5BCD9D"/>
                </a:solidFill>
              </a:rPr>
              <a:t>tariffs_</a:t>
            </a:r>
            <a:r>
              <a:rPr lang="en-US" dirty="0"/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Заменим </a:t>
            </a:r>
            <a:r>
              <a:rPr lang="en-US" dirty="0" smtClean="0"/>
              <a:t>coupling </a:t>
            </a:r>
            <a:r>
              <a:rPr lang="ru-RU" dirty="0" smtClean="0"/>
              <a:t>на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string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 </a:t>
            </a: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</a:p>
          <a:p>
            <a:pPr>
              <a:lnSpc>
                <a:spcPct val="100000"/>
              </a:lnSpc>
            </a:pPr>
            <a:endParaRPr lang="ru-RU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   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901" y="9479191"/>
            <a:ext cx="6495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void </a:t>
            </a:r>
            <a:r>
              <a:rPr lang="en-US" dirty="0" err="1" smtClean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 smtClean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3352487"/>
            <a:ext cx="963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err="1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</a:p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vector&lt;</a:t>
            </a:r>
            <a:r>
              <a:rPr lang="en-US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);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1311" y="8954780"/>
            <a:ext cx="2003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private: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7901" y="6749412"/>
            <a:ext cx="96571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    ,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</a:rPr>
              <a:t>LoadTariffs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tariffsDatabase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))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{}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3008" y="6208993"/>
            <a:ext cx="12782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                                                                       </a:t>
            </a: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</a:rPr>
              <a:t>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</a:rPr>
              <a:t>LoadUsers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</a:rPr>
              <a:t>usersDatabase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    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LoadTariffs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(</a:t>
            </a:r>
            <a:r>
              <a:rPr lang="ru-RU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tariffsDatabase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);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charset="0"/>
              <a:cs typeface="Verdana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>}</a:t>
            </a:r>
            <a:endParaRPr lang="ru-RU" altLang="ru-RU" sz="6600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10640" y="3352487"/>
            <a:ext cx="1222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// Не компилируется, </a:t>
            </a:r>
            <a:r>
              <a:rPr lang="en-US" dirty="0" err="1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–</a:t>
            </a:r>
            <a:r>
              <a:rPr lang="ru-RU" dirty="0" smtClean="0">
                <a:solidFill>
                  <a:srgbClr val="72C3E0"/>
                </a:solidFill>
                <a:latin typeface="Verdana" charset="0"/>
                <a:ea typeface="Verdana" charset="0"/>
                <a:cs typeface="Verdana" charset="0"/>
              </a:rPr>
              <a:t> приватный класс</a:t>
            </a:r>
            <a:endParaRPr lang="ru-RU" sz="5000" dirty="0" smtClean="0">
              <a:solidFill>
                <a:srgbClr val="72C3E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311" y="10562985"/>
            <a:ext cx="69228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828709"/>
            <a:r>
              <a:rPr lang="en-US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endParaRPr lang="en-US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 err="1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users_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</a:p>
          <a:p>
            <a:pPr lvl="0" defTabSz="1828709"/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   vector&lt;</a:t>
            </a:r>
            <a:r>
              <a:rPr lang="en-US" dirty="0">
                <a:solidFill>
                  <a:srgbClr val="FFCC00"/>
                </a:solidFill>
                <a:latin typeface="Verdana" charset="0"/>
                <a:ea typeface="Verdana" charset="0"/>
                <a:cs typeface="Verdana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&gt; </a:t>
            </a:r>
            <a:r>
              <a:rPr lang="en-US" dirty="0">
                <a:solidFill>
                  <a:srgbClr val="5BCD9D"/>
                </a:solidFill>
                <a:latin typeface="Verdana" charset="0"/>
                <a:ea typeface="Verdana" charset="0"/>
                <a:cs typeface="Verdana" charset="0"/>
              </a:rPr>
              <a:t>tariffs_</a:t>
            </a:r>
            <a:r>
              <a:rPr lang="en-US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;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charset="0"/>
                <a:cs typeface="Verdana" charset="0"/>
              </a:rPr>
            </a:br>
            <a:r>
              <a:rPr lang="en-US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ru-RU" sz="50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8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791E-6 2.03704E-6 L 0.0735 -0.445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223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158E-6 -2.40741E-6 L -0.00065 -0.07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-39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47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0">
              <a:lnSpc>
                <a:spcPct val="100000"/>
              </a:lnSpc>
            </a:pPr>
            <a:endParaRPr lang="ru-RU" dirty="0">
              <a:solidFill>
                <a:sysClr val="windowText" lastClr="000000"/>
              </a:solidFill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 smtClean="0">
              <a:solidFill>
                <a:srgbClr val="72C3E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515006"/>
            <a:ext cx="96094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vector&lt;</a:t>
            </a:r>
            <a:r>
              <a:rPr lang="en-US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en-US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LoadTariffs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ru-RU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9151" y="3243978"/>
            <a:ext cx="1506694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ChargePhoneCall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minutes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rubles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GetAccount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GetStats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871" y="7621256"/>
            <a:ext cx="299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901" y="8120033"/>
            <a:ext cx="692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  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  <a:r>
              <a:rPr lang="ru-RU" altLang="ru-RU" dirty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::</a:t>
            </a:r>
            <a:r>
              <a:rPr lang="ru-RU" altLang="ru-RU" dirty="0" err="1" smtClean="0">
                <a:solidFill>
                  <a:srgbClr val="72C3E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endParaRPr lang="ru-RU" sz="50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1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925E-6 1.11111E-6 L -0.02507 -0.11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9986E-6 3.33333E-6 L -0.02507 -0.1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1302E-6 -2.40741E-6 L 0.00065 0.631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315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692E-6 3.7037E-6 L -0.02507 -0.11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4942 -0.519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" y="-2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07 -0.1176 L -0.02507 -0.1532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612006" y="5330438"/>
            <a:ext cx="9158247" cy="4579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Сплотим компоненты вместе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48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4806" y="3042000"/>
            <a:ext cx="3052763" cy="2290762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4806" y="6476400"/>
            <a:ext cx="3052763" cy="2290762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04806" y="9909638"/>
            <a:ext cx="3052763" cy="2290762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88911" y="4468664"/>
            <a:ext cx="38395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24806" y="9909638"/>
            <a:ext cx="3052763" cy="2290762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204843" y="6476400"/>
            <a:ext cx="3052763" cy="229076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204806" y="3042000"/>
            <a:ext cx="3052763" cy="2290762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1.66667E-6 L 0.26603 0.16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1.2963E-6 L 0.26603 0.083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2" y="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718E-6 -2.77778E-6 L 0.3913 -0.1667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5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2.77778E-6 L -0.26596 -0.1667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-1.2963E-6 L -0.26596 -0.0835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2" y="-41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442E-6 1.66667E-6 L -0.39117 0.16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9" y="83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3" grpId="0" animBg="1"/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49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void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InvestigateNewTariff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Tariff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{2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LoadUsers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 err="1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users.sql</a:t>
            </a:r>
            <a:r>
              <a:rPr lang="ru-RU" altLang="ru-RU" dirty="0">
                <a:solidFill>
                  <a:srgbClr val="9E64A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UserInfo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UserAccount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{500};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UserStats</a:t>
            </a:r>
            <a:r>
              <a:rPr lang="ru-RU" altLang="ru-RU" dirty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altLang="ru-RU" dirty="0" err="1" smtClean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realUser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 smtClean="0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GetHistory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ApplyPayment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GetMoney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}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newTariff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GetDuration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ApplyCharge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AddExpense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</a:t>
            </a:r>
            <a:r>
              <a:rPr lang="en-US" altLang="ru-RU" dirty="0" smtClean="0">
                <a:solidFill>
                  <a:srgbClr val="A9B7C6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 err="1" smtClean="0">
                <a:solidFill>
                  <a:srgbClr val="FFFFFF"/>
                </a:solidFill>
                <a:latin typeface="Verdana" panose="020B0604030504040204" pitchFamily="34" charset="0"/>
              </a:rPr>
              <a:t>if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(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ua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money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&lt; 0) {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++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</a:rPr>
            </a:br>
            <a:r>
              <a:rPr lang="en-US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        </a:t>
            </a: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</a:rPr>
              <a:t>}</a:t>
            </a:r>
            <a:endParaRPr lang="en-US" altLang="ru-RU" dirty="0" smtClean="0">
              <a:solidFill>
                <a:srgbClr val="FFFFFF"/>
              </a:solidFill>
              <a:latin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stats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moneySpent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_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}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ru-RU" altLang="ru-RU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cout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&lt;&lt; </a:t>
            </a:r>
            <a:r>
              <a:rPr lang="ru-RU" altLang="ru-RU" dirty="0" err="1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negativeBalanceCount</a:t>
            </a:r>
            <a:r>
              <a:rPr lang="ru-RU" altLang="ru-RU" dirty="0">
                <a:solidFill>
                  <a:srgbClr val="5BCD9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&lt;&lt; </a:t>
            </a:r>
            <a:r>
              <a:rPr lang="ru-RU" altLang="ru-RU" dirty="0" err="1">
                <a:solidFill>
                  <a:srgbClr val="FF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endl</a:t>
            </a:r>
            <a: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br>
              <a:rPr lang="ru-RU" altLang="ru-RU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ru-RU" alt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код нашего проекта?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прошли путь от </a:t>
            </a:r>
            <a:r>
              <a:rPr lang="en-US" dirty="0" smtClean="0"/>
              <a:t>coupling’</a:t>
            </a:r>
            <a:r>
              <a:rPr lang="ru-RU" dirty="0" smtClean="0"/>
              <a:t>а…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4712" y="4950000"/>
            <a:ext cx="17553294" cy="7250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33369" y="3805200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 к </a:t>
            </a:r>
            <a:r>
              <a:rPr lang="en-US" dirty="0" smtClean="0"/>
              <a:t>cohesion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«большой картины»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Условия неопределённости</a:t>
            </a:r>
          </a:p>
          <a:p>
            <a:pPr lvl="2"/>
            <a:r>
              <a:rPr lang="ru-RU" dirty="0" smtClean="0"/>
              <a:t>Стремление покрыть тестами побольше кода</a:t>
            </a:r>
            <a:endParaRPr lang="en-US" dirty="0" smtClean="0"/>
          </a:p>
          <a:p>
            <a:pPr lvl="2"/>
            <a:r>
              <a:rPr lang="ru-RU" dirty="0" smtClean="0"/>
              <a:t>Неизвестно, какие инструменты будут нужны</a:t>
            </a:r>
          </a:p>
          <a:p>
            <a:pPr lvl="2"/>
            <a:r>
              <a:rPr lang="ru-RU" dirty="0"/>
              <a:t>Неизвестно, какие возможности надо будет добавить в </a:t>
            </a:r>
            <a:r>
              <a:rPr lang="en-US" dirty="0"/>
              <a:t>production</a:t>
            </a:r>
            <a:endParaRPr lang="ru-RU" dirty="0"/>
          </a:p>
          <a:p>
            <a:pPr lvl="2"/>
            <a:r>
              <a:rPr lang="ru-RU" dirty="0" smtClean="0"/>
              <a:t>Неизвестно, что надо будет </a:t>
            </a:r>
            <a:r>
              <a:rPr lang="ru-RU" dirty="0" err="1" smtClean="0"/>
              <a:t>мониторить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06" y="3423600"/>
            <a:ext cx="10684800" cy="7479360"/>
          </a:xfrm>
        </p:spPr>
      </p:pic>
    </p:spTree>
    <p:extLst>
      <p:ext uri="{BB962C8B-B14F-4D97-AF65-F5344CB8AC3E}">
        <p14:creationId xmlns:p14="http://schemas.microsoft.com/office/powerpoint/2010/main" val="9235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coupling, maximize</a:t>
            </a:r>
            <a:r>
              <a:rPr lang="ru-RU" dirty="0"/>
              <a:t> </a:t>
            </a:r>
            <a:r>
              <a:rPr lang="en-US" dirty="0"/>
              <a:t>cohesion</a:t>
            </a:r>
            <a:r>
              <a:rPr lang="ru-RU" dirty="0"/>
              <a:t> сразу!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9508" y="2943426"/>
            <a:ext cx="33505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ysClr val="windowText" lastClr="000000"/>
                </a:solidFill>
              </a:rPr>
              <a:t>Production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596" y="8316178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Тесты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506406" y="9146614"/>
            <a:ext cx="4197600" cy="3053786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Tariff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04006" y="9147600"/>
            <a:ext cx="4197600" cy="3052800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UserAccount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495102" y="3805200"/>
            <a:ext cx="4183304" cy="30528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UserStats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678406" y="3805376"/>
            <a:ext cx="4208487" cy="3052624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Billing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70350" y="3042000"/>
            <a:ext cx="3804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Мониторинг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480806" y="91476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4480474" y="106740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0204806" y="106740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7533606" y="10674000"/>
            <a:ext cx="2671200" cy="15264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UserStats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204806" y="91476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7533439" y="91476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14951" y="8316603"/>
            <a:ext cx="3692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Инструмент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1506406" y="3805200"/>
            <a:ext cx="3052800" cy="15264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Tariff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506074" y="5331600"/>
            <a:ext cx="3053132" cy="1526398"/>
          </a:xfrm>
          <a:prstGeom prst="rect">
            <a:avLst/>
          </a:pr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UserAccount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230406" y="5331600"/>
            <a:ext cx="2671200" cy="1527037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Event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559206" y="5331600"/>
            <a:ext cx="2671200" cy="1526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230406" y="3805200"/>
            <a:ext cx="2671200" cy="1526400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LoadUsers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59039" y="3805200"/>
            <a:ext cx="2671367" cy="15264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UserInfo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25539" y="3042000"/>
            <a:ext cx="22129748" cy="9158400"/>
          </a:xfrm>
          <a:prstGeom prst="rect">
            <a:avLst/>
          </a:prstGeom>
          <a:solidFill>
            <a:schemeClr val="tx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Billing</a:t>
            </a:r>
            <a:endParaRPr lang="ru-RU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Слушатель в пятом ряду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Зачем? </a:t>
            </a:r>
            <a:r>
              <a:rPr lang="ru-RU" dirty="0" err="1"/>
              <a:t>Отрефакторим</a:t>
            </a:r>
            <a:r>
              <a:rPr lang="ru-RU" dirty="0"/>
              <a:t>, когда будет надо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23237825" y="12687300"/>
            <a:ext cx="1144588" cy="381000"/>
          </a:xfrm>
        </p:spPr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8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Наличие возможности не означает, что ею воспользуются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Докладчик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Цена внесения изменений може</a:t>
            </a:r>
            <a:r>
              <a:rPr lang="ru-RU" dirty="0" smtClean="0"/>
              <a:t>т быть слишком высока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46" y="3041999"/>
            <a:ext cx="12211201" cy="91584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Minimize coupling, maximize</a:t>
            </a:r>
            <a:r>
              <a:rPr lang="ru-RU" smtClean="0"/>
              <a:t> </a:t>
            </a:r>
            <a:r>
              <a:rPr lang="en-US" smtClean="0"/>
              <a:t>cohesion</a:t>
            </a:r>
            <a:r>
              <a:rPr lang="ru-RU" smtClean="0"/>
              <a:t> сразу!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2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Приходится  писать больше кода</a:t>
            </a:r>
          </a:p>
          <a:p>
            <a:pPr lvl="2"/>
            <a:r>
              <a:rPr lang="ru-RU" dirty="0" smtClean="0"/>
              <a:t>Много сущностей в публичном доступе</a:t>
            </a:r>
          </a:p>
          <a:p>
            <a:pPr lvl="2"/>
            <a:r>
              <a:rPr lang="ru-RU" dirty="0" smtClean="0"/>
              <a:t>Проблемы с </a:t>
            </a:r>
            <a:r>
              <a:rPr lang="en-US" dirty="0" smtClean="0"/>
              <a:t>discoverability</a:t>
            </a:r>
            <a:endParaRPr lang="ru-RU" dirty="0" smtClean="0"/>
          </a:p>
          <a:p>
            <a:pPr lvl="2"/>
            <a:r>
              <a:rPr lang="ru-RU" dirty="0"/>
              <a:t>Повышение порога входа в </a:t>
            </a:r>
            <a:r>
              <a:rPr lang="ru-RU" dirty="0" smtClean="0"/>
              <a:t>систему</a:t>
            </a:r>
            <a:endParaRPr lang="en-US" dirty="0" smtClean="0"/>
          </a:p>
          <a:p>
            <a:pPr lvl="2"/>
            <a:r>
              <a:rPr lang="ru-RU" dirty="0" smtClean="0"/>
              <a:t>Более высокая ответственность при разработке интерфейсов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58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применения принципа </a:t>
            </a:r>
            <a:r>
              <a:rPr lang="en-US" dirty="0" smtClean="0"/>
              <a:t>MCMC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Упрощение повторного использования </a:t>
            </a:r>
            <a:r>
              <a:rPr lang="ru-RU" dirty="0"/>
              <a:t>кода, тестирования, создания служебных инструментов </a:t>
            </a:r>
            <a:endParaRPr lang="ru-RU" dirty="0" smtClean="0"/>
          </a:p>
          <a:p>
            <a:pPr lvl="2"/>
            <a:r>
              <a:rPr lang="ru-RU" dirty="0"/>
              <a:t>Низкая стоимость внесения изменений в систему</a:t>
            </a:r>
          </a:p>
          <a:p>
            <a:pPr lvl="2"/>
            <a:r>
              <a:rPr lang="ru-RU" dirty="0" smtClean="0"/>
              <a:t>Меньше глобальных </a:t>
            </a:r>
            <a:r>
              <a:rPr lang="ru-RU" dirty="0" err="1" smtClean="0"/>
              <a:t>рефакторингов</a:t>
            </a:r>
            <a:endParaRPr lang="ru-RU" dirty="0" smtClean="0"/>
          </a:p>
          <a:p>
            <a:pPr lvl="2"/>
            <a:r>
              <a:rPr lang="ru-RU" dirty="0" smtClean="0"/>
              <a:t>Уменьшение порога входа в каждый отдельный компонент</a:t>
            </a:r>
          </a:p>
          <a:p>
            <a:pPr lvl="2"/>
            <a:r>
              <a:rPr lang="ru-RU" dirty="0" smtClean="0"/>
              <a:t>Ваш код всегда в форме!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59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897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 – cohesion </a:t>
            </a:r>
            <a:r>
              <a:rPr lang="ru-RU" dirty="0" smtClean="0"/>
              <a:t>в детстве</a:t>
            </a:r>
            <a:endParaRPr lang="ru-RU" dirty="0"/>
          </a:p>
        </p:txBody>
      </p:sp>
      <p:pic>
        <p:nvPicPr>
          <p:cNvPr id="3" name="Вольтро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5606" y="3048000"/>
            <a:ext cx="12211050" cy="9158288"/>
          </a:xfrm>
        </p:spPr>
      </p:pic>
    </p:spTree>
    <p:extLst>
      <p:ext uri="{BB962C8B-B14F-4D97-AF65-F5344CB8AC3E}">
        <p14:creationId xmlns:p14="http://schemas.microsoft.com/office/powerpoint/2010/main" val="2399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>
                <a:solidFill>
                  <a:srgbClr val="000000"/>
                </a:solidFill>
              </a:rPr>
              <a:pPr/>
              <a:t>62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 smtClean="0"/>
              <a:t>#coding=utf-8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chemeClr val="tx2"/>
                </a:solidFill>
              </a:rPr>
              <a:t>vanilla</a:t>
            </a:r>
            <a:r>
              <a:rPr lang="en-US" dirty="0" smtClean="0"/>
              <a:t> import *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defconAppKit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windows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baseWindow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BaseWindowController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/>
              <a:t>from </a:t>
            </a:r>
            <a:r>
              <a:rPr lang="en-US" dirty="0" err="1" smtClean="0">
                <a:solidFill>
                  <a:schemeClr val="tx2"/>
                </a:solidFill>
              </a:rPr>
              <a:t>mojo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tx2"/>
                </a:solidFill>
              </a:rPr>
              <a:t>events</a:t>
            </a:r>
            <a:r>
              <a:rPr lang="en-US" dirty="0" smtClean="0"/>
              <a:t> import </a:t>
            </a:r>
            <a:r>
              <a:rPr lang="en-US" dirty="0" err="1" smtClean="0">
                <a:solidFill>
                  <a:schemeClr val="tx2"/>
                </a:solidFill>
              </a:rPr>
              <a:t>addObserver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tx2"/>
                </a:solidFill>
              </a:rPr>
              <a:t>removeObserver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en-US" dirty="0" err="1" smtClean="0">
                <a:solidFill>
                  <a:srgbClr val="5BCD9D"/>
                </a:solidFill>
              </a:rPr>
              <a:t>ShowMouseCoordinatesTextBox</a:t>
            </a:r>
            <a:r>
              <a:rPr lang="en-US" dirty="0" smtClean="0"/>
              <a:t>(</a:t>
            </a:r>
            <a:r>
              <a:rPr lang="en-US" dirty="0" err="1" smtClean="0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61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  <p:sp>
        <p:nvSpPr>
          <p:cNvPr id="14" name="Объект 13"/>
          <p:cNvSpPr>
            <a:spLocks noGrp="1"/>
          </p:cNvSpPr>
          <p:nvPr>
            <p:ph idx="13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Код нашего проекта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862175" y="4235228"/>
            <a:ext cx="3052106" cy="3052413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755269" y="5343486"/>
            <a:ext cx="3052762" cy="305072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0220918" y="3805238"/>
            <a:ext cx="3053419" cy="612722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16016781" y="6115509"/>
            <a:ext cx="3030717" cy="610559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16448572" y="6144896"/>
            <a:ext cx="3053226" cy="914082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24805" y="3042000"/>
            <a:ext cx="9159019" cy="91579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Код, который работает в </a:t>
            </a:r>
            <a:r>
              <a:rPr lang="en-US" sz="4800" dirty="0" smtClean="0">
                <a:solidFill>
                  <a:schemeClr val="tx1"/>
                </a:solidFill>
              </a:rPr>
              <a:t>production</a:t>
            </a:r>
            <a:endParaRPr lang="ru-RU" sz="48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9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0232E-6 -1.85185E-7 L -0.64106 -0.16667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3" y="-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993E-6 -3.14815E-6 L -0.43818 -0.08692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09" y="-4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81E-8 -1.85185E-7 L -0.53278 -0.05382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2" y="-26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88E-6 -2.77778E-6 L -0.54762 -0.11273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85" y="-56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542E-6 -0.00208 L -0.50329 -0.003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что нам платят деньги?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124806" y="8766000"/>
            <a:ext cx="213696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04806" y="9113701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ysClr val="windowText" lastClr="000000"/>
                </a:solidFill>
              </a:rPr>
              <a:t>Время</a:t>
            </a:r>
          </a:p>
        </p:txBody>
      </p:sp>
      <p:sp>
        <p:nvSpPr>
          <p:cNvPr id="11" name="Овал 10"/>
          <p:cNvSpPr>
            <a:spLocks noChangeAspect="1"/>
          </p:cNvSpPr>
          <p:nvPr/>
        </p:nvSpPr>
        <p:spPr>
          <a:xfrm>
            <a:off x="5322406" y="6858000"/>
            <a:ext cx="540000" cy="54000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325812" y="6858000"/>
            <a:ext cx="17168594" cy="54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</a:t>
            </a:r>
            <a:r>
              <a:rPr lang="ru-RU" dirty="0" smtClean="0"/>
              <a:t>надо поддерживать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Мониторинги</a:t>
            </a:r>
          </a:p>
          <a:p>
            <a:pPr lvl="2"/>
            <a:r>
              <a:rPr lang="ru-RU" dirty="0" smtClean="0"/>
              <a:t>Тесты</a:t>
            </a:r>
          </a:p>
          <a:p>
            <a:pPr lvl="2"/>
            <a:r>
              <a:rPr lang="ru-RU" dirty="0" smtClean="0"/>
              <a:t>Специальные отладочные и исследовательские инструменты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6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вет 3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7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508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50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35696</TotalTime>
  <Words>1467</Words>
  <Application>Microsoft Office PowerPoint</Application>
  <PresentationFormat>Произвольный</PresentationFormat>
  <Paragraphs>520</Paragraphs>
  <Slides>62</Slides>
  <Notes>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Calibri</vt:lpstr>
      <vt:lpstr>Impact</vt:lpstr>
      <vt:lpstr>InputMono</vt:lpstr>
      <vt:lpstr>Times New Roman</vt:lpstr>
      <vt:lpstr>Verdana</vt:lpstr>
      <vt:lpstr>Yandex Sans Text Light</vt:lpstr>
      <vt:lpstr>Yandex Sans Text Regular</vt:lpstr>
      <vt:lpstr>Yandex Sans Text Thin</vt:lpstr>
      <vt:lpstr>Yandex_show_2016</vt:lpstr>
      <vt:lpstr>Office Theme</vt:lpstr>
      <vt:lpstr>Презентация PowerPoint</vt:lpstr>
      <vt:lpstr>Презентация PowerPoint</vt:lpstr>
      <vt:lpstr>Фитнес для вашего кода: как держать его в форме</vt:lpstr>
      <vt:lpstr>Вместо введения</vt:lpstr>
      <vt:lpstr>Что такое код нашего проекта?</vt:lpstr>
      <vt:lpstr>За что нам платят деньги?</vt:lpstr>
      <vt:lpstr>За что нам платят деньги?</vt:lpstr>
      <vt:lpstr>За что нам платят деньги?</vt:lpstr>
      <vt:lpstr>Production надо поддерживать</vt:lpstr>
      <vt:lpstr>Что такое код нашего проекта?</vt:lpstr>
      <vt:lpstr>Презентация PowerPoint</vt:lpstr>
      <vt:lpstr>Большая картина</vt:lpstr>
      <vt:lpstr>Презентация PowerPoint</vt:lpstr>
      <vt:lpstr>Minimize coupling, maximize cohesion</vt:lpstr>
      <vt:lpstr>Coupling и cohesion в жизни</vt:lpstr>
      <vt:lpstr>Coupling и cohesion в коде</vt:lpstr>
      <vt:lpstr>Биллинг для мобильного оператора</vt:lpstr>
      <vt:lpstr>Код для production </vt:lpstr>
      <vt:lpstr>Презентация PowerPoint</vt:lpstr>
      <vt:lpstr>Презентация PowerPoint</vt:lpstr>
      <vt:lpstr>Презентация PowerPoint</vt:lpstr>
      <vt:lpstr>Текущая схема кода</vt:lpstr>
      <vt:lpstr>Coupling повсюду</vt:lpstr>
      <vt:lpstr>Протестируем перед релизом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кода</vt:lpstr>
      <vt:lpstr>Мы частично заменили coupling…</vt:lpstr>
      <vt:lpstr>… на cohesion</vt:lpstr>
      <vt:lpstr>Выкатили в production, хотим мониторинг</vt:lpstr>
      <vt:lpstr>Считаем количество отправленных SMS</vt:lpstr>
      <vt:lpstr>Презентация PowerPoint</vt:lpstr>
      <vt:lpstr>Считаем количество отправленных SMS</vt:lpstr>
      <vt:lpstr>Презентация PowerPoint</vt:lpstr>
      <vt:lpstr>Презентация PowerPoint</vt:lpstr>
      <vt:lpstr>Презентация PowerPoint</vt:lpstr>
      <vt:lpstr>Считаем, сколько денег потратил клиент</vt:lpstr>
      <vt:lpstr>Презентация PowerPoint</vt:lpstr>
      <vt:lpstr>Структура кода</vt:lpstr>
      <vt:lpstr>Добавили мониторинг</vt:lpstr>
      <vt:lpstr>Теперь хотим проводить исследования</vt:lpstr>
      <vt:lpstr>Теперь хотим проводить исследования</vt:lpstr>
      <vt:lpstr>Класс Billing нам не поможет</vt:lpstr>
      <vt:lpstr>Заменим coupling на cohesion</vt:lpstr>
      <vt:lpstr>Презентация PowerPoint</vt:lpstr>
      <vt:lpstr>Сплотим компоненты вместе</vt:lpstr>
      <vt:lpstr>Презентация PowerPoint</vt:lpstr>
      <vt:lpstr>Мы прошли путь от coupling’а…</vt:lpstr>
      <vt:lpstr>… к cohesion</vt:lpstr>
      <vt:lpstr>Особенности «большой картины»</vt:lpstr>
      <vt:lpstr>Minimize coupling, maximize cohesion сразу!</vt:lpstr>
      <vt:lpstr>Презентация PowerPoint</vt:lpstr>
      <vt:lpstr>Презентация PowerPoint</vt:lpstr>
      <vt:lpstr>Презентация PowerPoint</vt:lpstr>
      <vt:lpstr>Minimize coupling, maximize cohesion сразу!</vt:lpstr>
      <vt:lpstr>Недостатки применения принципа MCMC</vt:lpstr>
      <vt:lpstr>Достоинства применения принципа MCMC</vt:lpstr>
      <vt:lpstr>Презентация PowerPoint</vt:lpstr>
      <vt:lpstr>Bonus track – cohesion в детстве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Илья</cp:lastModifiedBy>
  <cp:revision>1091</cp:revision>
  <dcterms:created xsi:type="dcterms:W3CDTF">2014-09-09T08:22:07Z</dcterms:created>
  <dcterms:modified xsi:type="dcterms:W3CDTF">2017-02-17T07:17:27Z</dcterms:modified>
  <cp:category>presentation technology</cp:category>
</cp:coreProperties>
</file>